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18288000" cy="10287000"/>
  <p:notesSz cx="6858000" cy="9144000"/>
  <p:embeddedFontLst>
    <p:embeddedFont>
      <p:font typeface="Archivo Black" panose="020B0604020202020204" charset="0"/>
      <p:regular r:id="rId13"/>
    </p:embeddedFont>
    <p:embeddedFont>
      <p:font typeface="Montserrat" panose="00000500000000000000" pitchFamily="2" charset="0"/>
      <p:regular r:id="rId14"/>
      <p:bold r:id="rId15"/>
      <p:italic r:id="rId16"/>
      <p:boldItalic r:id="rId17"/>
    </p:embeddedFont>
    <p:embeddedFont>
      <p:font typeface="Montserrat Bold" panose="00000800000000000000" pitchFamily="2" charset="0"/>
      <p:regular r:id="rId18"/>
      <p:bold r:id="rId19"/>
    </p:embeddedFont>
    <p:embeddedFont>
      <p:font typeface="Open Sauce" panose="020B0604020202020204" charset="0"/>
      <p:regular r:id="rId20"/>
    </p:embeddedFont>
    <p:embeddedFont>
      <p:font typeface="Open Sauce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05B9BD-A38E-4D83-9DD8-FB29794B08CB}" v="2" dt="2025-10-23T03:23:40.6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an Carlos Miguel Timoteo" userId="S::juancarlosmiguel.timoteo@my.jru.edu::99cc08ce-56e1-4942-b878-6295722c3adb" providerId="AD" clId="Web-{CA05B9BD-A38E-4D83-9DD8-FB29794B08CB}"/>
    <pc:docChg chg="modSld">
      <pc:chgData name="Juan Carlos Miguel Timoteo" userId="S::juancarlosmiguel.timoteo@my.jru.edu::99cc08ce-56e1-4942-b878-6295722c3adb" providerId="AD" clId="Web-{CA05B9BD-A38E-4D83-9DD8-FB29794B08CB}" dt="2025-10-23T03:23:40.695" v="1" actId="1076"/>
      <pc:docMkLst>
        <pc:docMk/>
      </pc:docMkLst>
      <pc:sldChg chg="modSp">
        <pc:chgData name="Juan Carlos Miguel Timoteo" userId="S::juancarlosmiguel.timoteo@my.jru.edu::99cc08ce-56e1-4942-b878-6295722c3adb" providerId="AD" clId="Web-{CA05B9BD-A38E-4D83-9DD8-FB29794B08CB}" dt="2025-10-23T03:23:40.695" v="1" actId="1076"/>
        <pc:sldMkLst>
          <pc:docMk/>
          <pc:sldMk cId="0" sldId="256"/>
        </pc:sldMkLst>
        <pc:grpChg chg="mod">
          <ac:chgData name="Juan Carlos Miguel Timoteo" userId="S::juancarlosmiguel.timoteo@my.jru.edu::99cc08ce-56e1-4942-b878-6295722c3adb" providerId="AD" clId="Web-{CA05B9BD-A38E-4D83-9DD8-FB29794B08CB}" dt="2025-10-23T03:23:40.695" v="1" actId="1076"/>
          <ac:grpSpMkLst>
            <pc:docMk/>
            <pc:sldMk cId="0" sldId="256"/>
            <ac:grpSpMk id="3" creationId="{00000000-0000-0000-0000-000000000000}"/>
          </ac:grpSpMkLst>
        </pc:grpChg>
      </pc:sldChg>
    </pc:docChg>
  </pc:docChgLst>
</pc:chgInfo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15.jpeg>
</file>

<file path=ppt/media/image16.jpe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jpe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Relationship Id="rId9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b="-1855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589607" y="0"/>
            <a:ext cx="8698393" cy="10400373"/>
            <a:chOff x="0" y="0"/>
            <a:chExt cx="8603361" cy="10286746"/>
          </a:xfrm>
        </p:grpSpPr>
        <p:sp>
          <p:nvSpPr>
            <p:cNvPr id="4" name="Freeform 4"/>
            <p:cNvSpPr/>
            <p:nvPr/>
          </p:nvSpPr>
          <p:spPr>
            <a:xfrm>
              <a:off x="-2794" y="-127"/>
              <a:ext cx="8606155" cy="10286873"/>
            </a:xfrm>
            <a:custGeom>
              <a:avLst/>
              <a:gdLst/>
              <a:ahLst/>
              <a:cxnLst/>
              <a:rect l="l" t="t" r="r" b="b"/>
              <a:pathLst>
                <a:path w="8606155" h="10286873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3"/>
              <a:stretch>
                <a:fillRect l="-39731" r="-39731"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4191521" y="3349077"/>
            <a:ext cx="9904959" cy="3588846"/>
            <a:chOff x="0" y="0"/>
            <a:chExt cx="2608713" cy="94521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608713" cy="945211"/>
            </a:xfrm>
            <a:custGeom>
              <a:avLst/>
              <a:gdLst/>
              <a:ahLst/>
              <a:cxnLst/>
              <a:rect l="l" t="t" r="r" b="b"/>
              <a:pathLst>
                <a:path w="2608713" h="945211">
                  <a:moveTo>
                    <a:pt x="0" y="0"/>
                  </a:moveTo>
                  <a:lnTo>
                    <a:pt x="2608713" y="0"/>
                  </a:lnTo>
                  <a:lnTo>
                    <a:pt x="2608713" y="945211"/>
                  </a:lnTo>
                  <a:lnTo>
                    <a:pt x="0" y="94521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2608713" cy="9642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4237583" y="6937923"/>
            <a:ext cx="9904959" cy="680751"/>
          </a:xfrm>
          <a:custGeom>
            <a:avLst/>
            <a:gdLst/>
            <a:ahLst/>
            <a:cxnLst/>
            <a:rect l="l" t="t" r="r" b="b"/>
            <a:pathLst>
              <a:path w="9904959" h="680751">
                <a:moveTo>
                  <a:pt x="0" y="0"/>
                </a:moveTo>
                <a:lnTo>
                  <a:pt x="9904958" y="0"/>
                </a:lnTo>
                <a:lnTo>
                  <a:pt x="9904958" y="680752"/>
                </a:lnTo>
                <a:lnTo>
                  <a:pt x="0" y="6807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87363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293390" y="3759481"/>
            <a:ext cx="9701221" cy="209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61"/>
              </a:lnSpc>
            </a:pPr>
            <a:r>
              <a:rPr lang="en-US" sz="4030" spc="56">
                <a:solidFill>
                  <a:srgbClr val="040506"/>
                </a:solidFill>
                <a:latin typeface="Archivo Black"/>
                <a:ea typeface="Archivo Black"/>
                <a:cs typeface="Archivo Black"/>
                <a:sym typeface="Archivo Black"/>
              </a:rPr>
              <a:t>A BERT-BASED APPROACH FOR SENTIMENT ANALYSIS OF STUDENT FEEDBACK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2925483">
            <a:off x="5978889" y="4633519"/>
            <a:ext cx="15026802" cy="1591351"/>
          </a:xfrm>
          <a:custGeom>
            <a:avLst/>
            <a:gdLst/>
            <a:ahLst/>
            <a:cxnLst/>
            <a:rect l="l" t="t" r="r" b="b"/>
            <a:pathLst>
              <a:path w="15026802" h="1591351">
                <a:moveTo>
                  <a:pt x="0" y="0"/>
                </a:moveTo>
                <a:lnTo>
                  <a:pt x="15026802" y="0"/>
                </a:lnTo>
                <a:lnTo>
                  <a:pt x="15026802" y="1591350"/>
                </a:lnTo>
                <a:lnTo>
                  <a:pt x="0" y="1591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6495"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9046979" y="0"/>
            <a:ext cx="9241021" cy="10396149"/>
            <a:chOff x="0" y="0"/>
            <a:chExt cx="5370413" cy="604171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370413" cy="6041715"/>
            </a:xfrm>
            <a:custGeom>
              <a:avLst/>
              <a:gdLst/>
              <a:ahLst/>
              <a:cxnLst/>
              <a:rect l="l" t="t" r="r" b="b"/>
              <a:pathLst>
                <a:path w="5370413" h="6041715">
                  <a:moveTo>
                    <a:pt x="5370413" y="0"/>
                  </a:moveTo>
                  <a:lnTo>
                    <a:pt x="5370413" y="6041715"/>
                  </a:lnTo>
                  <a:cubicBezTo>
                    <a:pt x="3580275" y="4027810"/>
                    <a:pt x="1790138" y="2013905"/>
                    <a:pt x="0" y="0"/>
                  </a:cubicBezTo>
                  <a:lnTo>
                    <a:pt x="5370413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5370413" cy="6041715"/>
            </a:xfrm>
            <a:custGeom>
              <a:avLst/>
              <a:gdLst/>
              <a:ahLst/>
              <a:cxnLst/>
              <a:rect l="l" t="t" r="r" b="b"/>
              <a:pathLst>
                <a:path w="5370413" h="6041715">
                  <a:moveTo>
                    <a:pt x="5370413" y="0"/>
                  </a:moveTo>
                  <a:lnTo>
                    <a:pt x="5370413" y="6041715"/>
                  </a:lnTo>
                  <a:cubicBezTo>
                    <a:pt x="3580275" y="4027810"/>
                    <a:pt x="1790138" y="2013905"/>
                    <a:pt x="0" y="0"/>
                  </a:cubicBezTo>
                  <a:lnTo>
                    <a:pt x="5370413" y="0"/>
                  </a:lnTo>
                  <a:close/>
                </a:path>
              </a:pathLst>
            </a:custGeom>
            <a:blipFill>
              <a:blip r:embed="rId4"/>
              <a:stretch>
                <a:fillRect l="-34427" r="-34427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-3950263" y="803081"/>
            <a:ext cx="15859325" cy="2258023"/>
            <a:chOff x="0" y="0"/>
            <a:chExt cx="1537211" cy="21886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37211" cy="218865"/>
            </a:xfrm>
            <a:custGeom>
              <a:avLst/>
              <a:gdLst/>
              <a:ahLst/>
              <a:cxnLst/>
              <a:rect l="l" t="t" r="r" b="b"/>
              <a:pathLst>
                <a:path w="1537211" h="218865">
                  <a:moveTo>
                    <a:pt x="1334011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537211" y="218865"/>
                  </a:lnTo>
                  <a:lnTo>
                    <a:pt x="1334011" y="0"/>
                  </a:lnTo>
                  <a:close/>
                </a:path>
              </a:pathLst>
            </a:custGeom>
            <a:solidFill>
              <a:srgbClr val="010101"/>
            </a:solidFill>
            <a:ln cap="sq">
              <a:noFill/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101600" y="-19050"/>
              <a:ext cx="1334011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28700" y="3731273"/>
            <a:ext cx="11256134" cy="5128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8543" lvl="1" indent="-244272" algn="l">
              <a:lnSpc>
                <a:spcPts val="3122"/>
              </a:lnSpc>
              <a:buFont typeface="Arial"/>
              <a:buChar char="•"/>
            </a:pPr>
            <a:r>
              <a:rPr lang="en-US" sz="2262" spc="221">
                <a:solidFill>
                  <a:srgbClr val="231F20"/>
                </a:solidFill>
                <a:latin typeface="Montserrat"/>
                <a:ea typeface="Montserrat"/>
                <a:cs typeface="Montserrat"/>
                <a:sym typeface="Montserrat"/>
              </a:rPr>
              <a:t>The student voice, found in open-ended survey comments, is a critical component for institutional improvement.</a:t>
            </a:r>
          </a:p>
          <a:p>
            <a:pPr marL="488543" lvl="1" indent="-244272" algn="l">
              <a:lnSpc>
                <a:spcPts val="3122"/>
              </a:lnSpc>
              <a:buFont typeface="Arial"/>
              <a:buChar char="•"/>
            </a:pPr>
            <a:r>
              <a:rPr lang="en-US" sz="2262" spc="221">
                <a:solidFill>
                  <a:srgbClr val="231F20"/>
                </a:solidFill>
                <a:latin typeface="Montserrat"/>
                <a:ea typeface="Montserrat"/>
                <a:cs typeface="Montserrat"/>
                <a:sym typeface="Montserrat"/>
              </a:rPr>
              <a:t>Many institutions are "data-rich" but "insight-poor," struggling to analyze large volumes of unstructured textual feedback.</a:t>
            </a:r>
          </a:p>
          <a:p>
            <a:pPr marL="488543" lvl="1" indent="-244272" algn="l">
              <a:lnSpc>
                <a:spcPts val="3122"/>
              </a:lnSpc>
              <a:buFont typeface="Arial"/>
              <a:buChar char="•"/>
            </a:pPr>
            <a:r>
              <a:rPr lang="en-US" sz="2262" spc="221">
                <a:solidFill>
                  <a:srgbClr val="231F20"/>
                </a:solidFill>
                <a:latin typeface="Montserrat"/>
                <a:ea typeface="Montserrat"/>
                <a:cs typeface="Montserrat"/>
                <a:sym typeface="Montserrat"/>
              </a:rPr>
              <a:t>Manual review is labor-intensive, inconsistent, and biased.</a:t>
            </a:r>
          </a:p>
          <a:p>
            <a:pPr marL="488543" lvl="1" indent="-244272" algn="l">
              <a:lnSpc>
                <a:spcPts val="3122"/>
              </a:lnSpc>
              <a:buFont typeface="Arial"/>
              <a:buChar char="•"/>
            </a:pPr>
            <a:r>
              <a:rPr lang="en-US" sz="2262" spc="221">
                <a:solidFill>
                  <a:srgbClr val="231F20"/>
                </a:solidFill>
                <a:latin typeface="Montserrat"/>
                <a:ea typeface="Montserrat"/>
                <a:cs typeface="Montserrat"/>
                <a:sym typeface="Montserrat"/>
              </a:rPr>
              <a:t>Natural Language Processing (NLP) offers a scalable, automated solution to this challenge.</a:t>
            </a:r>
          </a:p>
          <a:p>
            <a:pPr marL="488543" lvl="1" indent="-244272" algn="l">
              <a:lnSpc>
                <a:spcPts val="3122"/>
              </a:lnSpc>
              <a:buFont typeface="Arial"/>
              <a:buChar char="•"/>
            </a:pPr>
            <a:r>
              <a:rPr lang="en-US" sz="2262" spc="221">
                <a:solidFill>
                  <a:srgbClr val="231F20"/>
                </a:solidFill>
                <a:latin typeface="Montserrat"/>
                <a:ea typeface="Montserrat"/>
                <a:cs typeface="Montserrat"/>
                <a:sym typeface="Montserrat"/>
              </a:rPr>
              <a:t>This project will apply a state-of-the-art BERT (Bidirectional Encoder Representations from Transformers) model to analyze 49,812 student feedback records from JRU.</a:t>
            </a:r>
          </a:p>
          <a:p>
            <a:pPr marL="488543" lvl="1" indent="-244272" algn="l">
              <a:lnSpc>
                <a:spcPts val="3122"/>
              </a:lnSpc>
              <a:spcBef>
                <a:spcPct val="0"/>
              </a:spcBef>
              <a:buFont typeface="Arial"/>
              <a:buChar char="•"/>
            </a:pPr>
            <a:r>
              <a:rPr lang="en-US" sz="2262" spc="221">
                <a:solidFill>
                  <a:srgbClr val="231F20"/>
                </a:solidFill>
                <a:latin typeface="Montserrat"/>
                <a:ea typeface="Montserrat"/>
                <a:cs typeface="Montserrat"/>
                <a:sym typeface="Montserrat"/>
              </a:rPr>
              <a:t>This work supports UN SDG 4 (Quality Education) and SDG 16 (Strong Institutions).</a:t>
            </a:r>
          </a:p>
          <a:p>
            <a:pPr marL="0" lvl="0" indent="0" algn="l">
              <a:lnSpc>
                <a:spcPts val="3122"/>
              </a:lnSpc>
              <a:spcBef>
                <a:spcPct val="0"/>
              </a:spcBef>
            </a:pPr>
            <a:endParaRPr lang="en-US" sz="2262" spc="221">
              <a:solidFill>
                <a:srgbClr val="231F2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717736" y="1304859"/>
            <a:ext cx="7821237" cy="11320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286"/>
              </a:lnSpc>
              <a:spcBef>
                <a:spcPct val="0"/>
              </a:spcBef>
            </a:pPr>
            <a:r>
              <a:rPr lang="en-US" sz="6729" spc="53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INTRODUCTION</a:t>
            </a:r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410190" y="-7563"/>
            <a:ext cx="1710961" cy="10674983"/>
            <a:chOff x="0" y="0"/>
            <a:chExt cx="450623" cy="281151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0623" cy="2811518"/>
            </a:xfrm>
            <a:custGeom>
              <a:avLst/>
              <a:gdLst/>
              <a:ahLst/>
              <a:cxnLst/>
              <a:rect l="l" t="t" r="r" b="b"/>
              <a:pathLst>
                <a:path w="450623" h="2811518">
                  <a:moveTo>
                    <a:pt x="0" y="0"/>
                  </a:moveTo>
                  <a:lnTo>
                    <a:pt x="450623" y="0"/>
                  </a:lnTo>
                  <a:lnTo>
                    <a:pt x="450623" y="2811518"/>
                  </a:lnTo>
                  <a:lnTo>
                    <a:pt x="0" y="2811518"/>
                  </a:lnTo>
                  <a:close/>
                </a:path>
              </a:pathLst>
            </a:custGeom>
            <a:gradFill rotWithShape="1">
              <a:gsLst>
                <a:gs pos="0">
                  <a:srgbClr val="696969">
                    <a:alpha val="72000"/>
                  </a:srgbClr>
                </a:gs>
                <a:gs pos="33333">
                  <a:srgbClr val="B4B4B4">
                    <a:alpha val="82500"/>
                  </a:srgbClr>
                </a:gs>
                <a:gs pos="66667">
                  <a:srgbClr val="EEEEEE">
                    <a:alpha val="70500"/>
                  </a:srgbClr>
                </a:gs>
                <a:gs pos="100000">
                  <a:srgbClr val="FBFBFB">
                    <a:alpha val="22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50623" cy="28305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420625" y="-7563"/>
            <a:ext cx="4979945" cy="10675798"/>
          </a:xfrm>
          <a:custGeom>
            <a:avLst/>
            <a:gdLst/>
            <a:ahLst/>
            <a:cxnLst/>
            <a:rect l="l" t="t" r="r" b="b"/>
            <a:pathLst>
              <a:path w="4979945" h="10675798">
                <a:moveTo>
                  <a:pt x="0" y="0"/>
                </a:moveTo>
                <a:lnTo>
                  <a:pt x="4979945" y="0"/>
                </a:lnTo>
                <a:lnTo>
                  <a:pt x="4979945" y="10675798"/>
                </a:lnTo>
                <a:lnTo>
                  <a:pt x="0" y="106757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4431" r="-67333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5265670" y="595742"/>
            <a:ext cx="10940539" cy="8983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91"/>
              </a:lnSpc>
              <a:spcBef>
                <a:spcPct val="0"/>
              </a:spcBef>
            </a:pPr>
            <a:r>
              <a:rPr lang="en-US" sz="5283" u="none" strike="noStrike" spc="184">
                <a:solidFill>
                  <a:srgbClr val="010101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PROBLEM STATEMENT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793855" y="2494815"/>
            <a:ext cx="10563825" cy="59699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9288" lvl="1" indent="-264644" algn="l">
              <a:lnSpc>
                <a:spcPts val="3383"/>
              </a:lnSpc>
              <a:buFont typeface="Arial"/>
              <a:buChar char="•"/>
            </a:pPr>
            <a:r>
              <a:rPr lang="en-US" sz="2451" spc="240">
                <a:solidFill>
                  <a:srgbClr val="231F20"/>
                </a:solidFill>
                <a:latin typeface="Montserrat"/>
                <a:ea typeface="Montserrat"/>
                <a:cs typeface="Montserrat"/>
                <a:sym typeface="Montserrat"/>
              </a:rPr>
              <a:t>The Core Problem: The sheer volume (~49,812 records) of open-ended "Suggestions" makes manual analysis an unsustainable and resource-prohibitive task.</a:t>
            </a:r>
          </a:p>
          <a:p>
            <a:pPr marL="529288" lvl="1" indent="-264644" algn="l">
              <a:lnSpc>
                <a:spcPts val="3383"/>
              </a:lnSpc>
              <a:buFont typeface="Arial"/>
              <a:buChar char="•"/>
            </a:pPr>
            <a:r>
              <a:rPr lang="en-US" sz="2451" spc="240">
                <a:solidFill>
                  <a:srgbClr val="231F20"/>
                </a:solidFill>
                <a:latin typeface="Montserrat"/>
                <a:ea typeface="Montserrat"/>
                <a:cs typeface="Montserrat"/>
                <a:sym typeface="Montserrat"/>
              </a:rPr>
              <a:t>Linguistic Complexity: The feedback features significant code-switching between English and Taglish.</a:t>
            </a:r>
          </a:p>
          <a:p>
            <a:pPr marL="529288" lvl="1" indent="-264644" algn="l">
              <a:lnSpc>
                <a:spcPts val="3383"/>
              </a:lnSpc>
              <a:buFont typeface="Arial"/>
              <a:buChar char="•"/>
            </a:pPr>
            <a:r>
              <a:rPr lang="en-US" sz="2451" spc="240">
                <a:solidFill>
                  <a:srgbClr val="231F20"/>
                </a:solidFill>
                <a:latin typeface="Montserrat"/>
                <a:ea typeface="Montserrat"/>
                <a:cs typeface="Montserrat"/>
                <a:sym typeface="Montserrat"/>
              </a:rPr>
              <a:t>This mixed-language text is a major hurdle for traditional, lexicon-based analysis methods which fail to interpret its nuances.</a:t>
            </a:r>
          </a:p>
          <a:p>
            <a:pPr marL="529288" lvl="1" indent="-264644" algn="l">
              <a:lnSpc>
                <a:spcPts val="3383"/>
              </a:lnSpc>
              <a:spcBef>
                <a:spcPct val="0"/>
              </a:spcBef>
              <a:buFont typeface="Arial"/>
              <a:buChar char="•"/>
            </a:pPr>
            <a:r>
              <a:rPr lang="en-US" sz="2451" spc="240">
                <a:solidFill>
                  <a:srgbClr val="231F20"/>
                </a:solidFill>
                <a:latin typeface="Montserrat"/>
                <a:ea typeface="Montserrat"/>
                <a:cs typeface="Montserrat"/>
                <a:sym typeface="Montserrat"/>
              </a:rPr>
              <a:t>The Impact: This creates a critical gap between data collection and actionable insight, hindering agile, data-informed decision-making by the administration.</a:t>
            </a:r>
          </a:p>
          <a:p>
            <a:pPr marL="0" lvl="0" indent="0" algn="l">
              <a:lnSpc>
                <a:spcPts val="3383"/>
              </a:lnSpc>
              <a:spcBef>
                <a:spcPct val="0"/>
              </a:spcBef>
            </a:pPr>
            <a:endParaRPr lang="en-US" sz="2451" spc="240">
              <a:solidFill>
                <a:srgbClr val="231F2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5013836" y="1028700"/>
            <a:ext cx="19354610" cy="2258023"/>
            <a:chOff x="0" y="0"/>
            <a:chExt cx="1876002" cy="2188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solidFill>
              <a:srgbClr val="010101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94480" y="4205302"/>
            <a:ext cx="736150" cy="665905"/>
            <a:chOff x="0" y="0"/>
            <a:chExt cx="193883" cy="17538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3883" cy="175382"/>
            </a:xfrm>
            <a:custGeom>
              <a:avLst/>
              <a:gdLst/>
              <a:ahLst/>
              <a:cxnLst/>
              <a:rect l="l" t="t" r="r" b="b"/>
              <a:pathLst>
                <a:path w="193883" h="175382">
                  <a:moveTo>
                    <a:pt x="84134" y="0"/>
                  </a:moveTo>
                  <a:lnTo>
                    <a:pt x="109749" y="0"/>
                  </a:lnTo>
                  <a:cubicBezTo>
                    <a:pt x="156215" y="0"/>
                    <a:pt x="193883" y="37668"/>
                    <a:pt x="193883" y="84134"/>
                  </a:cubicBezTo>
                  <a:lnTo>
                    <a:pt x="193883" y="91248"/>
                  </a:lnTo>
                  <a:cubicBezTo>
                    <a:pt x="193883" y="137714"/>
                    <a:pt x="156215" y="175382"/>
                    <a:pt x="109749" y="175382"/>
                  </a:cubicBezTo>
                  <a:lnTo>
                    <a:pt x="84134" y="175382"/>
                  </a:lnTo>
                  <a:cubicBezTo>
                    <a:pt x="37668" y="175382"/>
                    <a:pt x="0" y="137714"/>
                    <a:pt x="0" y="91248"/>
                  </a:cubicBezTo>
                  <a:lnTo>
                    <a:pt x="0" y="84134"/>
                  </a:lnTo>
                  <a:cubicBezTo>
                    <a:pt x="0" y="37668"/>
                    <a:pt x="37668" y="0"/>
                    <a:pt x="84134" y="0"/>
                  </a:cubicBez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193883" cy="232532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b="1" spc="2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01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689046" y="4176727"/>
            <a:ext cx="8952314" cy="13542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74"/>
              </a:lnSpc>
              <a:spcBef>
                <a:spcPct val="0"/>
              </a:spcBef>
            </a:pPr>
            <a:r>
              <a:rPr lang="en-US" sz="2010" spc="197">
                <a:solidFill>
                  <a:srgbClr val="231F20"/>
                </a:solidFill>
                <a:latin typeface="Montserrat"/>
                <a:ea typeface="Montserrat"/>
                <a:cs typeface="Montserrat"/>
                <a:sym typeface="Montserrat"/>
              </a:rPr>
              <a:t>To implement and train baseline sentiment classification models using a traditional machine learning pipeline (TF-IDF vectorization with Logistic Regression) and spaCy’s default Bag-of-Words or embedding-based classifier.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63813" y="1725604"/>
            <a:ext cx="9308329" cy="812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548"/>
              </a:lnSpc>
              <a:spcBef>
                <a:spcPct val="0"/>
              </a:spcBef>
            </a:pPr>
            <a:r>
              <a:rPr lang="en-US" sz="4745" spc="37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OB</a:t>
            </a:r>
            <a:r>
              <a:rPr lang="en-US" sz="4745" u="none" strike="noStrike" spc="37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JECTIVES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916860" y="3148979"/>
            <a:ext cx="5689104" cy="275488"/>
            <a:chOff x="0" y="0"/>
            <a:chExt cx="4519796" cy="21886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519796" cy="218865"/>
            </a:xfrm>
            <a:custGeom>
              <a:avLst/>
              <a:gdLst/>
              <a:ahLst/>
              <a:cxnLst/>
              <a:rect l="l" t="t" r="r" b="b"/>
              <a:pathLst>
                <a:path w="4519796" h="218865">
                  <a:moveTo>
                    <a:pt x="4316596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4519796" y="218865"/>
                  </a:lnTo>
                  <a:lnTo>
                    <a:pt x="4316596" y="0"/>
                  </a:lnTo>
                  <a:close/>
                </a:path>
              </a:pathLst>
            </a:custGeom>
            <a:solidFill>
              <a:srgbClr val="727070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101600" y="-19050"/>
              <a:ext cx="4316596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794480" y="5806594"/>
            <a:ext cx="736150" cy="665905"/>
            <a:chOff x="0" y="0"/>
            <a:chExt cx="193883" cy="17538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93883" cy="175382"/>
            </a:xfrm>
            <a:custGeom>
              <a:avLst/>
              <a:gdLst/>
              <a:ahLst/>
              <a:cxnLst/>
              <a:rect l="l" t="t" r="r" b="b"/>
              <a:pathLst>
                <a:path w="193883" h="175382">
                  <a:moveTo>
                    <a:pt x="84134" y="0"/>
                  </a:moveTo>
                  <a:lnTo>
                    <a:pt x="109749" y="0"/>
                  </a:lnTo>
                  <a:cubicBezTo>
                    <a:pt x="156215" y="0"/>
                    <a:pt x="193883" y="37668"/>
                    <a:pt x="193883" y="84134"/>
                  </a:cubicBezTo>
                  <a:lnTo>
                    <a:pt x="193883" y="91248"/>
                  </a:lnTo>
                  <a:cubicBezTo>
                    <a:pt x="193883" y="137714"/>
                    <a:pt x="156215" y="175382"/>
                    <a:pt x="109749" y="175382"/>
                  </a:cubicBezTo>
                  <a:lnTo>
                    <a:pt x="84134" y="175382"/>
                  </a:lnTo>
                  <a:cubicBezTo>
                    <a:pt x="37668" y="175382"/>
                    <a:pt x="0" y="137714"/>
                    <a:pt x="0" y="91248"/>
                  </a:cubicBezTo>
                  <a:lnTo>
                    <a:pt x="0" y="84134"/>
                  </a:lnTo>
                  <a:cubicBezTo>
                    <a:pt x="0" y="37668"/>
                    <a:pt x="37668" y="0"/>
                    <a:pt x="84134" y="0"/>
                  </a:cubicBez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193883" cy="232532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b="1" spc="2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02</a:t>
              </a: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2689046" y="5778019"/>
            <a:ext cx="8952314" cy="1011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74"/>
              </a:lnSpc>
              <a:spcBef>
                <a:spcPct val="0"/>
              </a:spcBef>
            </a:pPr>
            <a:r>
              <a:rPr lang="en-US" sz="2010" spc="197">
                <a:solidFill>
                  <a:srgbClr val="231F20"/>
                </a:solidFill>
                <a:latin typeface="Montserrat"/>
                <a:ea typeface="Montserrat"/>
                <a:cs typeface="Montserrat"/>
                <a:sym typeface="Montserrat"/>
              </a:rPr>
              <a:t>To fine-tune a pre-trained, transformer-based BERT model for the specific task of sentiment classification on the prepared JRU student feedback dataset.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794480" y="7277933"/>
            <a:ext cx="736150" cy="665905"/>
            <a:chOff x="0" y="0"/>
            <a:chExt cx="193883" cy="17538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93883" cy="175382"/>
            </a:xfrm>
            <a:custGeom>
              <a:avLst/>
              <a:gdLst/>
              <a:ahLst/>
              <a:cxnLst/>
              <a:rect l="l" t="t" r="r" b="b"/>
              <a:pathLst>
                <a:path w="193883" h="175382">
                  <a:moveTo>
                    <a:pt x="84134" y="0"/>
                  </a:moveTo>
                  <a:lnTo>
                    <a:pt x="109749" y="0"/>
                  </a:lnTo>
                  <a:cubicBezTo>
                    <a:pt x="156215" y="0"/>
                    <a:pt x="193883" y="37668"/>
                    <a:pt x="193883" y="84134"/>
                  </a:cubicBezTo>
                  <a:lnTo>
                    <a:pt x="193883" y="91248"/>
                  </a:lnTo>
                  <a:cubicBezTo>
                    <a:pt x="193883" y="137714"/>
                    <a:pt x="156215" y="175382"/>
                    <a:pt x="109749" y="175382"/>
                  </a:cubicBezTo>
                  <a:lnTo>
                    <a:pt x="84134" y="175382"/>
                  </a:lnTo>
                  <a:cubicBezTo>
                    <a:pt x="37668" y="175382"/>
                    <a:pt x="0" y="137714"/>
                    <a:pt x="0" y="91248"/>
                  </a:cubicBezTo>
                  <a:lnTo>
                    <a:pt x="0" y="84134"/>
                  </a:lnTo>
                  <a:cubicBezTo>
                    <a:pt x="0" y="37668"/>
                    <a:pt x="37668" y="0"/>
                    <a:pt x="84134" y="0"/>
                  </a:cubicBez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57150"/>
              <a:ext cx="193883" cy="232532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b="1" spc="2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03</a:t>
              </a:r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2689046" y="7249358"/>
            <a:ext cx="8952314" cy="13542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74"/>
              </a:lnSpc>
              <a:spcBef>
                <a:spcPct val="0"/>
              </a:spcBef>
            </a:pPr>
            <a:r>
              <a:rPr lang="en-US" sz="2010" spc="197">
                <a:solidFill>
                  <a:srgbClr val="231F20"/>
                </a:solidFill>
                <a:latin typeface="Montserrat"/>
                <a:ea typeface="Montserrat"/>
                <a:cs typeface="Montserrat"/>
                <a:sym typeface="Montserrat"/>
              </a:rPr>
              <a:t>To conduct a rigorous, comparative evaluation of the fine-tuned BERT models against the baseline models using a comprehensive set of performance metrics (Accuracy, Precision, Recall, and F1-Score).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12085550" y="-131220"/>
            <a:ext cx="9534019" cy="1112295"/>
            <a:chOff x="0" y="0"/>
            <a:chExt cx="1876002" cy="218865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solidFill>
              <a:srgbClr val="363636"/>
            </a:solidFill>
            <a:ln cap="sq">
              <a:noFill/>
              <a:prstDash val="solid"/>
              <a:miter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5" name="AutoShape 25"/>
          <p:cNvSpPr/>
          <p:nvPr/>
        </p:nvSpPr>
        <p:spPr>
          <a:xfrm>
            <a:off x="-715490" y="962025"/>
            <a:ext cx="129212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1844104">
            <a:off x="6380559" y="2491180"/>
            <a:ext cx="13471756" cy="1426670"/>
          </a:xfrm>
          <a:custGeom>
            <a:avLst/>
            <a:gdLst/>
            <a:ahLst/>
            <a:cxnLst/>
            <a:rect l="l" t="t" r="r" b="b"/>
            <a:pathLst>
              <a:path w="13471756" h="1426670">
                <a:moveTo>
                  <a:pt x="0" y="0"/>
                </a:moveTo>
                <a:lnTo>
                  <a:pt x="13471756" y="0"/>
                </a:lnTo>
                <a:lnTo>
                  <a:pt x="13471756" y="1426671"/>
                </a:lnTo>
                <a:lnTo>
                  <a:pt x="0" y="14266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6495"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7613275" y="0"/>
            <a:ext cx="10674725" cy="6004533"/>
            <a:chOff x="0" y="0"/>
            <a:chExt cx="6089457" cy="34253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089457" cy="3425320"/>
            </a:xfrm>
            <a:custGeom>
              <a:avLst/>
              <a:gdLst/>
              <a:ahLst/>
              <a:cxnLst/>
              <a:rect l="l" t="t" r="r" b="b"/>
              <a:pathLst>
                <a:path w="6089457" h="3425320">
                  <a:moveTo>
                    <a:pt x="6089457" y="3425320"/>
                  </a:moveTo>
                  <a:lnTo>
                    <a:pt x="6089457" y="0"/>
                  </a:lnTo>
                  <a:lnTo>
                    <a:pt x="0" y="0"/>
                  </a:lnTo>
                  <a:cubicBezTo>
                    <a:pt x="2029819" y="1141773"/>
                    <a:pt x="4059638" y="2283546"/>
                    <a:pt x="6089457" y="3425320"/>
                  </a:cubicBezTo>
                  <a:close/>
                </a:path>
              </a:pathLst>
            </a:custGeom>
            <a:solidFill>
              <a:srgbClr val="539BE0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6089457" cy="3425320"/>
            </a:xfrm>
            <a:custGeom>
              <a:avLst/>
              <a:gdLst/>
              <a:ahLst/>
              <a:cxnLst/>
              <a:rect l="l" t="t" r="r" b="b"/>
              <a:pathLst>
                <a:path w="6089457" h="3425320">
                  <a:moveTo>
                    <a:pt x="6089457" y="3425320"/>
                  </a:moveTo>
                  <a:lnTo>
                    <a:pt x="6089457" y="0"/>
                  </a:lnTo>
                  <a:lnTo>
                    <a:pt x="0" y="0"/>
                  </a:lnTo>
                  <a:cubicBezTo>
                    <a:pt x="2029819" y="1141773"/>
                    <a:pt x="4059638" y="2283546"/>
                    <a:pt x="6089457" y="3425320"/>
                  </a:cubicBezTo>
                  <a:close/>
                </a:path>
              </a:pathLst>
            </a:custGeom>
            <a:blipFill>
              <a:blip r:embed="rId4"/>
              <a:stretch>
                <a:fillRect t="-9222" b="-9222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2300775" y="3360469"/>
            <a:ext cx="6331281" cy="1563793"/>
            <a:chOff x="0" y="0"/>
            <a:chExt cx="2161091" cy="53377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161091" cy="533778"/>
            </a:xfrm>
            <a:custGeom>
              <a:avLst/>
              <a:gdLst/>
              <a:ahLst/>
              <a:cxnLst/>
              <a:rect l="l" t="t" r="r" b="b"/>
              <a:pathLst>
                <a:path w="2161091" h="533778">
                  <a:moveTo>
                    <a:pt x="13451" y="0"/>
                  </a:moveTo>
                  <a:lnTo>
                    <a:pt x="2147640" y="0"/>
                  </a:lnTo>
                  <a:cubicBezTo>
                    <a:pt x="2151207" y="0"/>
                    <a:pt x="2154629" y="1417"/>
                    <a:pt x="2157151" y="3940"/>
                  </a:cubicBezTo>
                  <a:cubicBezTo>
                    <a:pt x="2159674" y="6462"/>
                    <a:pt x="2161091" y="9883"/>
                    <a:pt x="2161091" y="13451"/>
                  </a:cubicBezTo>
                  <a:lnTo>
                    <a:pt x="2161091" y="520327"/>
                  </a:lnTo>
                  <a:cubicBezTo>
                    <a:pt x="2161091" y="527756"/>
                    <a:pt x="2155069" y="533778"/>
                    <a:pt x="2147640" y="533778"/>
                  </a:cubicBezTo>
                  <a:lnTo>
                    <a:pt x="13451" y="533778"/>
                  </a:lnTo>
                  <a:cubicBezTo>
                    <a:pt x="6022" y="533778"/>
                    <a:pt x="0" y="527756"/>
                    <a:pt x="0" y="520327"/>
                  </a:cubicBezTo>
                  <a:lnTo>
                    <a:pt x="0" y="13451"/>
                  </a:lnTo>
                  <a:cubicBezTo>
                    <a:pt x="0" y="6022"/>
                    <a:pt x="6022" y="0"/>
                    <a:pt x="13451" y="0"/>
                  </a:cubicBezTo>
                  <a:close/>
                </a:path>
              </a:pathLst>
            </a:custGeom>
            <a:solidFill>
              <a:srgbClr val="131211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2161091" cy="5528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535860" y="3119178"/>
            <a:ext cx="2381235" cy="204637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FFFFFF"/>
            </a:solidFill>
            <a:ln w="1619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19050"/>
              <a:ext cx="5842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191171" y="5278716"/>
            <a:ext cx="8587272" cy="2100996"/>
            <a:chOff x="0" y="0"/>
            <a:chExt cx="2931140" cy="71714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931140" cy="717144"/>
            </a:xfrm>
            <a:custGeom>
              <a:avLst/>
              <a:gdLst/>
              <a:ahLst/>
              <a:cxnLst/>
              <a:rect l="l" t="t" r="r" b="b"/>
              <a:pathLst>
                <a:path w="2931140" h="717144">
                  <a:moveTo>
                    <a:pt x="9917" y="0"/>
                  </a:moveTo>
                  <a:lnTo>
                    <a:pt x="2921223" y="0"/>
                  </a:lnTo>
                  <a:cubicBezTo>
                    <a:pt x="2923854" y="0"/>
                    <a:pt x="2926376" y="1045"/>
                    <a:pt x="2928236" y="2905"/>
                  </a:cubicBezTo>
                  <a:cubicBezTo>
                    <a:pt x="2930096" y="4764"/>
                    <a:pt x="2931140" y="7287"/>
                    <a:pt x="2931140" y="9917"/>
                  </a:cubicBezTo>
                  <a:lnTo>
                    <a:pt x="2931140" y="707227"/>
                  </a:lnTo>
                  <a:cubicBezTo>
                    <a:pt x="2931140" y="709857"/>
                    <a:pt x="2930096" y="712380"/>
                    <a:pt x="2928236" y="714240"/>
                  </a:cubicBezTo>
                  <a:cubicBezTo>
                    <a:pt x="2926376" y="716099"/>
                    <a:pt x="2923854" y="717144"/>
                    <a:pt x="2921223" y="717144"/>
                  </a:cubicBezTo>
                  <a:lnTo>
                    <a:pt x="9917" y="717144"/>
                  </a:lnTo>
                  <a:cubicBezTo>
                    <a:pt x="7287" y="717144"/>
                    <a:pt x="4764" y="716099"/>
                    <a:pt x="2905" y="714240"/>
                  </a:cubicBezTo>
                  <a:cubicBezTo>
                    <a:pt x="1045" y="712380"/>
                    <a:pt x="0" y="709857"/>
                    <a:pt x="0" y="707227"/>
                  </a:cubicBezTo>
                  <a:lnTo>
                    <a:pt x="0" y="9917"/>
                  </a:lnTo>
                  <a:cubicBezTo>
                    <a:pt x="0" y="7287"/>
                    <a:pt x="1045" y="4764"/>
                    <a:pt x="2905" y="2905"/>
                  </a:cubicBezTo>
                  <a:cubicBezTo>
                    <a:pt x="4764" y="1045"/>
                    <a:pt x="7287" y="0"/>
                    <a:pt x="9917" y="0"/>
                  </a:cubicBezTo>
                  <a:close/>
                </a:path>
              </a:pathLst>
            </a:custGeom>
            <a:solidFill>
              <a:srgbClr val="131211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2931140" cy="7361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5671650" y="5165552"/>
            <a:ext cx="2644598" cy="2272702"/>
            <a:chOff x="0" y="0"/>
            <a:chExt cx="812800" cy="6985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FFFFFF"/>
            </a:solidFill>
            <a:ln w="1619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114300" y="-19050"/>
              <a:ext cx="5842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2300775" y="7679544"/>
            <a:ext cx="10284391" cy="1563793"/>
            <a:chOff x="0" y="0"/>
            <a:chExt cx="3510427" cy="53377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510428" cy="533778"/>
            </a:xfrm>
            <a:custGeom>
              <a:avLst/>
              <a:gdLst/>
              <a:ahLst/>
              <a:cxnLst/>
              <a:rect l="l" t="t" r="r" b="b"/>
              <a:pathLst>
                <a:path w="3510428" h="533778">
                  <a:moveTo>
                    <a:pt x="8281" y="0"/>
                  </a:moveTo>
                  <a:lnTo>
                    <a:pt x="3502147" y="0"/>
                  </a:lnTo>
                  <a:cubicBezTo>
                    <a:pt x="3506720" y="0"/>
                    <a:pt x="3510428" y="3707"/>
                    <a:pt x="3510428" y="8281"/>
                  </a:cubicBezTo>
                  <a:lnTo>
                    <a:pt x="3510428" y="525497"/>
                  </a:lnTo>
                  <a:cubicBezTo>
                    <a:pt x="3510428" y="527693"/>
                    <a:pt x="3509555" y="529800"/>
                    <a:pt x="3508002" y="531353"/>
                  </a:cubicBezTo>
                  <a:cubicBezTo>
                    <a:pt x="3506449" y="532906"/>
                    <a:pt x="3504343" y="533778"/>
                    <a:pt x="3502147" y="533778"/>
                  </a:cubicBezTo>
                  <a:lnTo>
                    <a:pt x="8281" y="533778"/>
                  </a:lnTo>
                  <a:cubicBezTo>
                    <a:pt x="6084" y="533778"/>
                    <a:pt x="3978" y="532906"/>
                    <a:pt x="2425" y="531353"/>
                  </a:cubicBezTo>
                  <a:cubicBezTo>
                    <a:pt x="872" y="529800"/>
                    <a:pt x="0" y="527693"/>
                    <a:pt x="0" y="525497"/>
                  </a:cubicBezTo>
                  <a:lnTo>
                    <a:pt x="0" y="8281"/>
                  </a:lnTo>
                  <a:cubicBezTo>
                    <a:pt x="0" y="6084"/>
                    <a:pt x="872" y="3978"/>
                    <a:pt x="2425" y="2425"/>
                  </a:cubicBezTo>
                  <a:cubicBezTo>
                    <a:pt x="3978" y="872"/>
                    <a:pt x="6084" y="0"/>
                    <a:pt x="8281" y="0"/>
                  </a:cubicBezTo>
                  <a:close/>
                </a:path>
              </a:pathLst>
            </a:custGeom>
            <a:solidFill>
              <a:srgbClr val="131211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19050"/>
              <a:ext cx="3510427" cy="5528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925819" y="7438254"/>
            <a:ext cx="2381235" cy="2046374"/>
            <a:chOff x="0" y="0"/>
            <a:chExt cx="812800" cy="6985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FFFFFF"/>
            </a:solidFill>
            <a:ln w="1619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114300" y="-19050"/>
              <a:ext cx="5842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25" name="Freeform 25"/>
          <p:cNvSpPr/>
          <p:nvPr/>
        </p:nvSpPr>
        <p:spPr>
          <a:xfrm>
            <a:off x="8236213" y="3609755"/>
            <a:ext cx="980529" cy="1070022"/>
          </a:xfrm>
          <a:custGeom>
            <a:avLst/>
            <a:gdLst/>
            <a:ahLst/>
            <a:cxnLst/>
            <a:rect l="l" t="t" r="r" b="b"/>
            <a:pathLst>
              <a:path w="980529" h="1070022">
                <a:moveTo>
                  <a:pt x="0" y="0"/>
                </a:moveTo>
                <a:lnTo>
                  <a:pt x="980529" y="0"/>
                </a:lnTo>
                <a:lnTo>
                  <a:pt x="980529" y="1070022"/>
                </a:lnTo>
                <a:lnTo>
                  <a:pt x="0" y="10700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6459432" y="5666271"/>
            <a:ext cx="1005376" cy="1279992"/>
          </a:xfrm>
          <a:custGeom>
            <a:avLst/>
            <a:gdLst/>
            <a:ahLst/>
            <a:cxnLst/>
            <a:rect l="l" t="t" r="r" b="b"/>
            <a:pathLst>
              <a:path w="1005376" h="1279992">
                <a:moveTo>
                  <a:pt x="0" y="0"/>
                </a:moveTo>
                <a:lnTo>
                  <a:pt x="1005376" y="0"/>
                </a:lnTo>
                <a:lnTo>
                  <a:pt x="1005376" y="1279992"/>
                </a:lnTo>
                <a:lnTo>
                  <a:pt x="0" y="127999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27"/>
          <p:cNvSpPr/>
          <p:nvPr/>
        </p:nvSpPr>
        <p:spPr>
          <a:xfrm>
            <a:off x="12585166" y="7925771"/>
            <a:ext cx="1099323" cy="1071340"/>
          </a:xfrm>
          <a:custGeom>
            <a:avLst/>
            <a:gdLst/>
            <a:ahLst/>
            <a:cxnLst/>
            <a:rect l="l" t="t" r="r" b="b"/>
            <a:pathLst>
              <a:path w="1099323" h="1071340">
                <a:moveTo>
                  <a:pt x="0" y="0"/>
                </a:moveTo>
                <a:lnTo>
                  <a:pt x="1099323" y="0"/>
                </a:lnTo>
                <a:lnTo>
                  <a:pt x="1099323" y="1071340"/>
                </a:lnTo>
                <a:lnTo>
                  <a:pt x="0" y="107134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8" name="TextBox 28"/>
          <p:cNvSpPr txBox="1"/>
          <p:nvPr/>
        </p:nvSpPr>
        <p:spPr>
          <a:xfrm>
            <a:off x="1426205" y="1166256"/>
            <a:ext cx="8490890" cy="1714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842"/>
              </a:lnSpc>
              <a:spcBef>
                <a:spcPct val="0"/>
              </a:spcBef>
            </a:pPr>
            <a:r>
              <a:rPr lang="en-US" sz="4958" spc="173">
                <a:solidFill>
                  <a:srgbClr val="010101"/>
                </a:solidFill>
                <a:latin typeface="Archivo Black"/>
                <a:ea typeface="Archivo Black"/>
                <a:cs typeface="Archivo Black"/>
                <a:sym typeface="Archivo Black"/>
              </a:rPr>
              <a:t> REVIEW </a:t>
            </a:r>
            <a:r>
              <a:rPr lang="en-US" sz="4958" u="none" strike="noStrike" spc="173">
                <a:solidFill>
                  <a:srgbClr val="010101"/>
                </a:solidFill>
                <a:latin typeface="Archivo Black"/>
                <a:ea typeface="Archivo Black"/>
                <a:cs typeface="Archivo Black"/>
                <a:sym typeface="Archivo Black"/>
              </a:rPr>
              <a:t>OF RELATED LITERATURE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585027" y="3559527"/>
            <a:ext cx="4950833" cy="1373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245" lvl="1" indent="-171122" algn="l">
              <a:lnSpc>
                <a:spcPts val="2187"/>
              </a:lnSpc>
              <a:buFont typeface="Arial"/>
              <a:buChar char="•"/>
            </a:pPr>
            <a:r>
              <a:rPr lang="en-US" sz="1585" spc="155">
                <a:solidFill>
                  <a:srgbClr val="F2F4F5"/>
                </a:solidFill>
                <a:latin typeface="Montserrat"/>
                <a:ea typeface="Montserrat"/>
                <a:cs typeface="Montserrat"/>
                <a:sym typeface="Montserrat"/>
              </a:rPr>
              <a:t>Sentiment Analysis is Proven: It's a valuable tool in higher education for identifying specific service issues that quantitative data can miss.</a:t>
            </a:r>
          </a:p>
          <a:p>
            <a:pPr algn="l">
              <a:lnSpc>
                <a:spcPts val="2187"/>
              </a:lnSpc>
            </a:pPr>
            <a:endParaRPr lang="en-US" sz="1585" spc="155">
              <a:solidFill>
                <a:srgbClr val="F2F4F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8203826" y="5375102"/>
            <a:ext cx="7443988" cy="2202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245" lvl="1" indent="-171122" algn="l">
              <a:lnSpc>
                <a:spcPts val="2187"/>
              </a:lnSpc>
              <a:buFont typeface="Arial"/>
              <a:buChar char="•"/>
            </a:pPr>
            <a:r>
              <a:rPr lang="en-US" sz="1585" spc="155">
                <a:solidFill>
                  <a:srgbClr val="F2F4F5"/>
                </a:solidFill>
                <a:latin typeface="Montserrat"/>
                <a:ea typeface="Montserrat"/>
                <a:cs typeface="Montserrat"/>
                <a:sym typeface="Montserrat"/>
              </a:rPr>
              <a:t>Models Have Evolved:</a:t>
            </a:r>
          </a:p>
          <a:p>
            <a:pPr marL="342245" lvl="1" indent="-171122" algn="l">
              <a:lnSpc>
                <a:spcPts val="2187"/>
              </a:lnSpc>
              <a:buFont typeface="Arial"/>
              <a:buChar char="•"/>
            </a:pPr>
            <a:r>
              <a:rPr lang="en-US" sz="1585" spc="155">
                <a:solidFill>
                  <a:srgbClr val="F2F4F5"/>
                </a:solidFill>
                <a:latin typeface="Montserrat"/>
                <a:ea typeface="Montserrat"/>
                <a:cs typeface="Montserrat"/>
                <a:sym typeface="Montserrat"/>
              </a:rPr>
              <a:t>Traditional methods (TF-IDF) are fast but ignore context. SpaCy’s text categorizer uses embeddings to capture some semantic meaning and nuance.</a:t>
            </a:r>
          </a:p>
          <a:p>
            <a:pPr marL="342245" lvl="1" indent="-171122" algn="l">
              <a:lnSpc>
                <a:spcPts val="2187"/>
              </a:lnSpc>
              <a:buFont typeface="Arial"/>
              <a:buChar char="•"/>
            </a:pPr>
            <a:r>
              <a:rPr lang="en-US" sz="1585" spc="155">
                <a:solidFill>
                  <a:srgbClr val="F2F4F5"/>
                </a:solidFill>
                <a:latin typeface="Montserrat"/>
                <a:ea typeface="Montserrat"/>
                <a:cs typeface="Montserrat"/>
                <a:sym typeface="Montserrat"/>
              </a:rPr>
              <a:t>BERT represents a paradigm shift, understanding deep context by analyzing the entire sentence at once, achieving state-of-the-art results.</a:t>
            </a:r>
          </a:p>
          <a:p>
            <a:pPr algn="l">
              <a:lnSpc>
                <a:spcPts val="2187"/>
              </a:lnSpc>
            </a:pPr>
            <a:endParaRPr lang="en-US" sz="1585" spc="155">
              <a:solidFill>
                <a:srgbClr val="F2F4F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2585027" y="7878603"/>
            <a:ext cx="9128552" cy="1373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245" lvl="1" indent="-171122" algn="l">
              <a:lnSpc>
                <a:spcPts val="2187"/>
              </a:lnSpc>
              <a:buFont typeface="Arial"/>
              <a:buChar char="•"/>
            </a:pPr>
            <a:r>
              <a:rPr lang="en-US" sz="1585" spc="155">
                <a:solidFill>
                  <a:srgbClr val="F2F4F5"/>
                </a:solidFill>
                <a:latin typeface="Montserrat"/>
                <a:ea typeface="Montserrat"/>
                <a:cs typeface="Montserrat"/>
                <a:sym typeface="Montserrat"/>
              </a:rPr>
              <a:t>BERT Solves the "Taglish" Challenge:</a:t>
            </a:r>
          </a:p>
          <a:p>
            <a:pPr marL="342245" lvl="1" indent="-171122" algn="l">
              <a:lnSpc>
                <a:spcPts val="2187"/>
              </a:lnSpc>
              <a:buFont typeface="Arial"/>
              <a:buChar char="•"/>
            </a:pPr>
            <a:r>
              <a:rPr lang="en-US" sz="1585" spc="155">
                <a:solidFill>
                  <a:srgbClr val="F2F4F5"/>
                </a:solidFill>
                <a:latin typeface="Montserrat"/>
                <a:ea typeface="Montserrat"/>
                <a:cs typeface="Montserrat"/>
                <a:sym typeface="Montserrat"/>
              </a:rPr>
              <a:t>Standard models fail on code-switched text. Research shows that fine-tuning multilingual BERT models is the most effective strategy for accurately interpreting mixed-language feedback like that found at JRU.</a:t>
            </a:r>
          </a:p>
          <a:p>
            <a:pPr algn="l">
              <a:lnSpc>
                <a:spcPts val="2187"/>
              </a:lnSpc>
            </a:pPr>
            <a:endParaRPr lang="en-US" sz="1585" spc="155">
              <a:solidFill>
                <a:srgbClr val="F2F4F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6426924"/>
            <a:ext cx="18714000" cy="4704339"/>
          </a:xfrm>
          <a:custGeom>
            <a:avLst/>
            <a:gdLst/>
            <a:ahLst/>
            <a:cxnLst/>
            <a:rect l="l" t="t" r="r" b="b"/>
            <a:pathLst>
              <a:path w="18714000" h="4704339">
                <a:moveTo>
                  <a:pt x="0" y="0"/>
                </a:moveTo>
                <a:lnTo>
                  <a:pt x="18714000" y="0"/>
                </a:lnTo>
                <a:lnTo>
                  <a:pt x="18714000" y="4704338"/>
                </a:lnTo>
                <a:lnTo>
                  <a:pt x="0" y="47043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4433" b="-70602"/>
            </a:stretch>
          </a:blipFill>
        </p:spPr>
      </p:sp>
      <p:grpSp>
        <p:nvGrpSpPr>
          <p:cNvPr id="4" name="Group 4"/>
          <p:cNvGrpSpPr/>
          <p:nvPr/>
        </p:nvGrpSpPr>
        <p:grpSpPr>
          <a:xfrm rot="-5400000">
            <a:off x="8599743" y="-3261333"/>
            <a:ext cx="1088513" cy="18288000"/>
            <a:chOff x="0" y="0"/>
            <a:chExt cx="286687" cy="481659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86687" cy="4816592"/>
            </a:xfrm>
            <a:custGeom>
              <a:avLst/>
              <a:gdLst/>
              <a:ahLst/>
              <a:cxnLst/>
              <a:rect l="l" t="t" r="r" b="b"/>
              <a:pathLst>
                <a:path w="286687" h="4816592">
                  <a:moveTo>
                    <a:pt x="0" y="0"/>
                  </a:moveTo>
                  <a:lnTo>
                    <a:pt x="286687" y="0"/>
                  </a:lnTo>
                  <a:lnTo>
                    <a:pt x="286687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696969">
                    <a:alpha val="41040"/>
                  </a:srgbClr>
                </a:gs>
                <a:gs pos="33333">
                  <a:srgbClr val="B4B4B4">
                    <a:alpha val="47025"/>
                  </a:srgbClr>
                </a:gs>
                <a:gs pos="66667">
                  <a:srgbClr val="EEEEEE">
                    <a:alpha val="40185"/>
                  </a:srgbClr>
                </a:gs>
                <a:gs pos="100000">
                  <a:srgbClr val="FBFBFB">
                    <a:alpha val="1254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286687" cy="4835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739474" y="4031724"/>
            <a:ext cx="4595005" cy="5226576"/>
            <a:chOff x="0" y="0"/>
            <a:chExt cx="1210207" cy="137654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10207" cy="1376547"/>
            </a:xfrm>
            <a:custGeom>
              <a:avLst/>
              <a:gdLst/>
              <a:ahLst/>
              <a:cxnLst/>
              <a:rect l="l" t="t" r="r" b="b"/>
              <a:pathLst>
                <a:path w="1210207" h="1376547">
                  <a:moveTo>
                    <a:pt x="33697" y="0"/>
                  </a:moveTo>
                  <a:lnTo>
                    <a:pt x="1176510" y="0"/>
                  </a:lnTo>
                  <a:cubicBezTo>
                    <a:pt x="1195120" y="0"/>
                    <a:pt x="1210207" y="15087"/>
                    <a:pt x="1210207" y="33697"/>
                  </a:cubicBezTo>
                  <a:lnTo>
                    <a:pt x="1210207" y="1342850"/>
                  </a:lnTo>
                  <a:cubicBezTo>
                    <a:pt x="1210207" y="1351787"/>
                    <a:pt x="1206657" y="1360358"/>
                    <a:pt x="1200337" y="1366677"/>
                  </a:cubicBezTo>
                  <a:cubicBezTo>
                    <a:pt x="1194018" y="1372997"/>
                    <a:pt x="1185447" y="1376547"/>
                    <a:pt x="1176510" y="1376547"/>
                  </a:cubicBezTo>
                  <a:lnTo>
                    <a:pt x="33697" y="1376547"/>
                  </a:lnTo>
                  <a:cubicBezTo>
                    <a:pt x="15087" y="1376547"/>
                    <a:pt x="0" y="1361460"/>
                    <a:pt x="0" y="1342850"/>
                  </a:cubicBezTo>
                  <a:lnTo>
                    <a:pt x="0" y="33697"/>
                  </a:lnTo>
                  <a:cubicBezTo>
                    <a:pt x="0" y="24760"/>
                    <a:pt x="3550" y="16189"/>
                    <a:pt x="9870" y="9870"/>
                  </a:cubicBezTo>
                  <a:cubicBezTo>
                    <a:pt x="16189" y="3550"/>
                    <a:pt x="24760" y="0"/>
                    <a:pt x="33697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363636"/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1210207" cy="1395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2954088" y="3875355"/>
            <a:ext cx="157787" cy="156369"/>
            <a:chOff x="0" y="0"/>
            <a:chExt cx="320400" cy="31752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20421" cy="329184"/>
            </a:xfrm>
            <a:custGeom>
              <a:avLst/>
              <a:gdLst/>
              <a:ahLst/>
              <a:cxnLst/>
              <a:rect l="l" t="t" r="r" b="b"/>
              <a:pathLst>
                <a:path w="320421" h="329184">
                  <a:moveTo>
                    <a:pt x="320421" y="329184"/>
                  </a:moveTo>
                  <a:lnTo>
                    <a:pt x="0" y="329184"/>
                  </a:lnTo>
                  <a:lnTo>
                    <a:pt x="0" y="158750"/>
                  </a:lnTo>
                  <a:cubicBezTo>
                    <a:pt x="0" y="70866"/>
                    <a:pt x="71501" y="0"/>
                    <a:pt x="160147" y="0"/>
                  </a:cubicBezTo>
                  <a:cubicBezTo>
                    <a:pt x="248793" y="0"/>
                    <a:pt x="320421" y="70866"/>
                    <a:pt x="320421" y="158750"/>
                  </a:cubicBezTo>
                  <a:lnTo>
                    <a:pt x="320421" y="329184"/>
                  </a:lnTo>
                  <a:close/>
                </a:path>
              </a:pathLst>
            </a:custGeom>
            <a:solidFill>
              <a:srgbClr val="040506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981480" y="3875355"/>
            <a:ext cx="1047779" cy="1124013"/>
            <a:chOff x="0" y="0"/>
            <a:chExt cx="2127600" cy="2282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136648" cy="2334387"/>
            </a:xfrm>
            <a:custGeom>
              <a:avLst/>
              <a:gdLst/>
              <a:ahLst/>
              <a:cxnLst/>
              <a:rect l="l" t="t" r="r" b="b"/>
              <a:pathLst>
                <a:path w="2136648" h="2334387">
                  <a:moveTo>
                    <a:pt x="1983994" y="0"/>
                  </a:moveTo>
                  <a:lnTo>
                    <a:pt x="144145" y="0"/>
                  </a:lnTo>
                  <a:cubicBezTo>
                    <a:pt x="64389" y="0"/>
                    <a:pt x="0" y="64262"/>
                    <a:pt x="0" y="143891"/>
                  </a:cubicBezTo>
                  <a:lnTo>
                    <a:pt x="0" y="2334387"/>
                  </a:lnTo>
                  <a:lnTo>
                    <a:pt x="991997" y="1949577"/>
                  </a:lnTo>
                  <a:lnTo>
                    <a:pt x="1983994" y="2334387"/>
                  </a:lnTo>
                  <a:lnTo>
                    <a:pt x="1983994" y="152400"/>
                  </a:lnTo>
                  <a:cubicBezTo>
                    <a:pt x="1983994" y="67945"/>
                    <a:pt x="2052574" y="0"/>
                    <a:pt x="2136648" y="0"/>
                  </a:cubicBezTo>
                  <a:lnTo>
                    <a:pt x="1983994" y="0"/>
                  </a:lnTo>
                  <a:close/>
                </a:path>
              </a:pathLst>
            </a:custGeom>
            <a:solidFill>
              <a:srgbClr val="363636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6844166" y="4031724"/>
            <a:ext cx="4595005" cy="5226576"/>
            <a:chOff x="0" y="0"/>
            <a:chExt cx="1210207" cy="137654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210207" cy="1376547"/>
            </a:xfrm>
            <a:custGeom>
              <a:avLst/>
              <a:gdLst/>
              <a:ahLst/>
              <a:cxnLst/>
              <a:rect l="l" t="t" r="r" b="b"/>
              <a:pathLst>
                <a:path w="1210207" h="1376547">
                  <a:moveTo>
                    <a:pt x="33697" y="0"/>
                  </a:moveTo>
                  <a:lnTo>
                    <a:pt x="1176510" y="0"/>
                  </a:lnTo>
                  <a:cubicBezTo>
                    <a:pt x="1195120" y="0"/>
                    <a:pt x="1210207" y="15087"/>
                    <a:pt x="1210207" y="33697"/>
                  </a:cubicBezTo>
                  <a:lnTo>
                    <a:pt x="1210207" y="1342850"/>
                  </a:lnTo>
                  <a:cubicBezTo>
                    <a:pt x="1210207" y="1351787"/>
                    <a:pt x="1206657" y="1360358"/>
                    <a:pt x="1200337" y="1366677"/>
                  </a:cubicBezTo>
                  <a:cubicBezTo>
                    <a:pt x="1194018" y="1372997"/>
                    <a:pt x="1185447" y="1376547"/>
                    <a:pt x="1176510" y="1376547"/>
                  </a:cubicBezTo>
                  <a:lnTo>
                    <a:pt x="33697" y="1376547"/>
                  </a:lnTo>
                  <a:cubicBezTo>
                    <a:pt x="15087" y="1376547"/>
                    <a:pt x="0" y="1361460"/>
                    <a:pt x="0" y="1342850"/>
                  </a:cubicBezTo>
                  <a:lnTo>
                    <a:pt x="0" y="33697"/>
                  </a:lnTo>
                  <a:cubicBezTo>
                    <a:pt x="0" y="24760"/>
                    <a:pt x="3550" y="16189"/>
                    <a:pt x="9870" y="9870"/>
                  </a:cubicBezTo>
                  <a:cubicBezTo>
                    <a:pt x="16189" y="3550"/>
                    <a:pt x="24760" y="0"/>
                    <a:pt x="33697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363636"/>
              </a:soli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19050"/>
              <a:ext cx="1210207" cy="1395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058780" y="3875355"/>
            <a:ext cx="157787" cy="156369"/>
            <a:chOff x="0" y="0"/>
            <a:chExt cx="320400" cy="31752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20421" cy="329184"/>
            </a:xfrm>
            <a:custGeom>
              <a:avLst/>
              <a:gdLst/>
              <a:ahLst/>
              <a:cxnLst/>
              <a:rect l="l" t="t" r="r" b="b"/>
              <a:pathLst>
                <a:path w="320421" h="329184">
                  <a:moveTo>
                    <a:pt x="320421" y="329184"/>
                  </a:moveTo>
                  <a:lnTo>
                    <a:pt x="0" y="329184"/>
                  </a:lnTo>
                  <a:lnTo>
                    <a:pt x="0" y="158750"/>
                  </a:lnTo>
                  <a:cubicBezTo>
                    <a:pt x="0" y="70866"/>
                    <a:pt x="71501" y="0"/>
                    <a:pt x="160147" y="0"/>
                  </a:cubicBezTo>
                  <a:cubicBezTo>
                    <a:pt x="248793" y="0"/>
                    <a:pt x="320421" y="70866"/>
                    <a:pt x="320421" y="158750"/>
                  </a:cubicBezTo>
                  <a:lnTo>
                    <a:pt x="320421" y="329184"/>
                  </a:lnTo>
                  <a:close/>
                </a:path>
              </a:pathLst>
            </a:custGeom>
            <a:solidFill>
              <a:srgbClr val="040506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7086172" y="3875355"/>
            <a:ext cx="1047779" cy="1124013"/>
            <a:chOff x="0" y="0"/>
            <a:chExt cx="2127600" cy="22824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136648" cy="2334387"/>
            </a:xfrm>
            <a:custGeom>
              <a:avLst/>
              <a:gdLst/>
              <a:ahLst/>
              <a:cxnLst/>
              <a:rect l="l" t="t" r="r" b="b"/>
              <a:pathLst>
                <a:path w="2136648" h="2334387">
                  <a:moveTo>
                    <a:pt x="1983994" y="0"/>
                  </a:moveTo>
                  <a:lnTo>
                    <a:pt x="144145" y="0"/>
                  </a:lnTo>
                  <a:cubicBezTo>
                    <a:pt x="64389" y="0"/>
                    <a:pt x="0" y="64262"/>
                    <a:pt x="0" y="143891"/>
                  </a:cubicBezTo>
                  <a:lnTo>
                    <a:pt x="0" y="2334387"/>
                  </a:lnTo>
                  <a:lnTo>
                    <a:pt x="991997" y="1949577"/>
                  </a:lnTo>
                  <a:lnTo>
                    <a:pt x="1983994" y="2334387"/>
                  </a:lnTo>
                  <a:lnTo>
                    <a:pt x="1983994" y="152400"/>
                  </a:lnTo>
                  <a:cubicBezTo>
                    <a:pt x="1983994" y="67945"/>
                    <a:pt x="2052574" y="0"/>
                    <a:pt x="2136648" y="0"/>
                  </a:cubicBezTo>
                  <a:lnTo>
                    <a:pt x="1983994" y="0"/>
                  </a:lnTo>
                  <a:close/>
                </a:path>
              </a:pathLst>
            </a:custGeom>
            <a:solidFill>
              <a:srgbClr val="363636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11953521" y="4031724"/>
            <a:ext cx="4595005" cy="5226576"/>
            <a:chOff x="0" y="0"/>
            <a:chExt cx="1210207" cy="1376547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210207" cy="1376547"/>
            </a:xfrm>
            <a:custGeom>
              <a:avLst/>
              <a:gdLst/>
              <a:ahLst/>
              <a:cxnLst/>
              <a:rect l="l" t="t" r="r" b="b"/>
              <a:pathLst>
                <a:path w="1210207" h="1376547">
                  <a:moveTo>
                    <a:pt x="33697" y="0"/>
                  </a:moveTo>
                  <a:lnTo>
                    <a:pt x="1176510" y="0"/>
                  </a:lnTo>
                  <a:cubicBezTo>
                    <a:pt x="1195120" y="0"/>
                    <a:pt x="1210207" y="15087"/>
                    <a:pt x="1210207" y="33697"/>
                  </a:cubicBezTo>
                  <a:lnTo>
                    <a:pt x="1210207" y="1342850"/>
                  </a:lnTo>
                  <a:cubicBezTo>
                    <a:pt x="1210207" y="1351787"/>
                    <a:pt x="1206657" y="1360358"/>
                    <a:pt x="1200337" y="1366677"/>
                  </a:cubicBezTo>
                  <a:cubicBezTo>
                    <a:pt x="1194018" y="1372997"/>
                    <a:pt x="1185447" y="1376547"/>
                    <a:pt x="1176510" y="1376547"/>
                  </a:cubicBezTo>
                  <a:lnTo>
                    <a:pt x="33697" y="1376547"/>
                  </a:lnTo>
                  <a:cubicBezTo>
                    <a:pt x="15087" y="1376547"/>
                    <a:pt x="0" y="1361460"/>
                    <a:pt x="0" y="1342850"/>
                  </a:cubicBezTo>
                  <a:lnTo>
                    <a:pt x="0" y="33697"/>
                  </a:lnTo>
                  <a:cubicBezTo>
                    <a:pt x="0" y="24760"/>
                    <a:pt x="3550" y="16189"/>
                    <a:pt x="9870" y="9870"/>
                  </a:cubicBezTo>
                  <a:cubicBezTo>
                    <a:pt x="16189" y="3550"/>
                    <a:pt x="24760" y="0"/>
                    <a:pt x="33697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363636"/>
              </a:solidFill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0" y="-19050"/>
              <a:ext cx="1210207" cy="13955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3168135" y="3875355"/>
            <a:ext cx="157787" cy="156369"/>
            <a:chOff x="0" y="0"/>
            <a:chExt cx="320400" cy="31752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320421" cy="329184"/>
            </a:xfrm>
            <a:custGeom>
              <a:avLst/>
              <a:gdLst/>
              <a:ahLst/>
              <a:cxnLst/>
              <a:rect l="l" t="t" r="r" b="b"/>
              <a:pathLst>
                <a:path w="320421" h="329184">
                  <a:moveTo>
                    <a:pt x="320421" y="329184"/>
                  </a:moveTo>
                  <a:lnTo>
                    <a:pt x="0" y="329184"/>
                  </a:lnTo>
                  <a:lnTo>
                    <a:pt x="0" y="158750"/>
                  </a:lnTo>
                  <a:cubicBezTo>
                    <a:pt x="0" y="70866"/>
                    <a:pt x="71501" y="0"/>
                    <a:pt x="160147" y="0"/>
                  </a:cubicBezTo>
                  <a:cubicBezTo>
                    <a:pt x="248793" y="0"/>
                    <a:pt x="320421" y="70866"/>
                    <a:pt x="320421" y="158750"/>
                  </a:cubicBezTo>
                  <a:lnTo>
                    <a:pt x="320421" y="329184"/>
                  </a:lnTo>
                  <a:close/>
                </a:path>
              </a:pathLst>
            </a:custGeom>
            <a:solidFill>
              <a:srgbClr val="040506"/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12195527" y="3875355"/>
            <a:ext cx="1047779" cy="1124013"/>
            <a:chOff x="0" y="0"/>
            <a:chExt cx="2127600" cy="22824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2136648" cy="2334387"/>
            </a:xfrm>
            <a:custGeom>
              <a:avLst/>
              <a:gdLst/>
              <a:ahLst/>
              <a:cxnLst/>
              <a:rect l="l" t="t" r="r" b="b"/>
              <a:pathLst>
                <a:path w="2136648" h="2334387">
                  <a:moveTo>
                    <a:pt x="1983994" y="0"/>
                  </a:moveTo>
                  <a:lnTo>
                    <a:pt x="144145" y="0"/>
                  </a:lnTo>
                  <a:cubicBezTo>
                    <a:pt x="64389" y="0"/>
                    <a:pt x="0" y="64262"/>
                    <a:pt x="0" y="143891"/>
                  </a:cubicBezTo>
                  <a:lnTo>
                    <a:pt x="0" y="2334387"/>
                  </a:lnTo>
                  <a:lnTo>
                    <a:pt x="991997" y="1949577"/>
                  </a:lnTo>
                  <a:lnTo>
                    <a:pt x="1983994" y="2334387"/>
                  </a:lnTo>
                  <a:lnTo>
                    <a:pt x="1983994" y="152400"/>
                  </a:lnTo>
                  <a:cubicBezTo>
                    <a:pt x="1983994" y="67945"/>
                    <a:pt x="2052574" y="0"/>
                    <a:pt x="2136648" y="0"/>
                  </a:cubicBezTo>
                  <a:lnTo>
                    <a:pt x="1983994" y="0"/>
                  </a:lnTo>
                  <a:close/>
                </a:path>
              </a:pathLst>
            </a:custGeom>
            <a:solidFill>
              <a:srgbClr val="363636"/>
            </a:solidFill>
          </p:spPr>
        </p:sp>
      </p:grpSp>
      <p:sp>
        <p:nvSpPr>
          <p:cNvPr id="28" name="TextBox 28"/>
          <p:cNvSpPr txBox="1"/>
          <p:nvPr/>
        </p:nvSpPr>
        <p:spPr>
          <a:xfrm>
            <a:off x="4691953" y="1640882"/>
            <a:ext cx="8904094" cy="1822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91"/>
              </a:lnSpc>
              <a:spcBef>
                <a:spcPct val="0"/>
              </a:spcBef>
            </a:pPr>
            <a:r>
              <a:rPr lang="en-US" sz="5283" spc="184">
                <a:solidFill>
                  <a:srgbClr val="010101"/>
                </a:solidFill>
                <a:latin typeface="Archivo Black"/>
                <a:ea typeface="Archivo Black"/>
                <a:cs typeface="Archivo Black"/>
                <a:sym typeface="Archivo Black"/>
              </a:rPr>
              <a:t>M</a:t>
            </a:r>
            <a:r>
              <a:rPr lang="en-US" sz="5283" u="none" strike="noStrike" spc="184">
                <a:solidFill>
                  <a:srgbClr val="010101"/>
                </a:solidFill>
                <a:latin typeface="Archivo Black"/>
                <a:ea typeface="Archivo Black"/>
                <a:cs typeface="Archivo Black"/>
                <a:sym typeface="Archivo Black"/>
              </a:rPr>
              <a:t>ETHODOLOGY OVERVIEW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3211520" y="4255348"/>
            <a:ext cx="2745392" cy="727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992"/>
              </a:lnSpc>
              <a:spcBef>
                <a:spcPct val="0"/>
              </a:spcBef>
            </a:pPr>
            <a:r>
              <a:rPr lang="en-US" sz="2168" b="1" spc="212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Data </a:t>
            </a:r>
            <a:r>
              <a:rPr lang="en-US" sz="2168" b="1" u="none" strike="noStrike" spc="212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Preparation: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981480" y="5309836"/>
            <a:ext cx="4148311" cy="3493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63"/>
              </a:lnSpc>
            </a:pPr>
            <a:endParaRPr/>
          </a:p>
          <a:p>
            <a:pPr marL="369799" lvl="1" indent="-184899" algn="l">
              <a:lnSpc>
                <a:spcPts val="2363"/>
              </a:lnSpc>
              <a:buFont typeface="Arial"/>
              <a:buChar char="•"/>
            </a:pPr>
            <a:r>
              <a:rPr lang="en-US" sz="1712" u="none" spc="16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Preprocessing: Applied a standard text-cleaning pipeline (lowercasing, punctuation removal, etc.).</a:t>
            </a:r>
          </a:p>
          <a:p>
            <a:pPr marL="369799" lvl="1" indent="-184899" algn="l">
              <a:lnSpc>
                <a:spcPts val="2363"/>
              </a:lnSpc>
              <a:buFont typeface="Arial"/>
              <a:buChar char="•"/>
            </a:pPr>
            <a:r>
              <a:rPr lang="en-US" sz="1712" u="none" spc="16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Ground Truth Creation: Manually annotated 3,043 comments (Positive, Negative, Neutral) with quality checks to create a reliable dataset.</a:t>
            </a:r>
          </a:p>
          <a:p>
            <a:pPr algn="l">
              <a:lnSpc>
                <a:spcPts val="2363"/>
              </a:lnSpc>
            </a:pPr>
            <a:endParaRPr lang="en-US" sz="1712" u="none" spc="167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8316212" y="4255348"/>
            <a:ext cx="2745392" cy="727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992"/>
              </a:lnSpc>
              <a:spcBef>
                <a:spcPct val="0"/>
              </a:spcBef>
            </a:pPr>
            <a:r>
              <a:rPr lang="en-US" sz="2168" b="1" spc="212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</a:t>
            </a:r>
            <a:r>
              <a:rPr lang="en-US" sz="2168" b="1" u="none" strike="noStrike" spc="212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odel Comparison: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7153953" y="5489667"/>
            <a:ext cx="3975432" cy="3313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20454" lvl="1" indent="-210227" algn="l">
              <a:lnSpc>
                <a:spcPts val="2687"/>
              </a:lnSpc>
              <a:buFont typeface="Arial"/>
              <a:buChar char="•"/>
            </a:pPr>
            <a:r>
              <a:rPr lang="en-US" sz="1947" spc="19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Baseline Model 1: TF-IDF with Logistic Regression.</a:t>
            </a:r>
          </a:p>
          <a:p>
            <a:pPr marL="420454" lvl="1" indent="-210227" algn="l">
              <a:lnSpc>
                <a:spcPts val="2687"/>
              </a:lnSpc>
              <a:buFont typeface="Arial"/>
              <a:buChar char="•"/>
            </a:pPr>
            <a:r>
              <a:rPr lang="en-US" sz="1947" spc="19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Baseline Model 2: spaCy's default pipeline.</a:t>
            </a:r>
          </a:p>
          <a:p>
            <a:pPr marL="420454" lvl="1" indent="-210227" algn="l">
              <a:lnSpc>
                <a:spcPts val="2687"/>
              </a:lnSpc>
              <a:buFont typeface="Arial"/>
              <a:buChar char="•"/>
            </a:pPr>
            <a:r>
              <a:rPr lang="en-US" sz="1947" spc="19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Primary Model: Fine-Tuned Multilingual BERT.</a:t>
            </a:r>
          </a:p>
          <a:p>
            <a:pPr algn="l">
              <a:lnSpc>
                <a:spcPts val="2687"/>
              </a:lnSpc>
            </a:pPr>
            <a:endParaRPr lang="en-US" sz="1947" spc="19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3425567" y="4255348"/>
            <a:ext cx="2745392" cy="358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992"/>
              </a:lnSpc>
              <a:spcBef>
                <a:spcPct val="0"/>
              </a:spcBef>
            </a:pPr>
            <a:r>
              <a:rPr lang="en-US" sz="2168" b="1" spc="212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Evalua</a:t>
            </a:r>
            <a:r>
              <a:rPr lang="en-US" sz="2168" b="1" u="none" strike="noStrike" spc="212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tion: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2372621" y="5105400"/>
            <a:ext cx="3975432" cy="35331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07403" lvl="1" indent="-203701" algn="l">
              <a:lnSpc>
                <a:spcPts val="2604"/>
              </a:lnSpc>
              <a:buFont typeface="Arial"/>
              <a:buChar char="•"/>
            </a:pPr>
            <a:r>
              <a:rPr lang="en-US" sz="1886" spc="184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Dataset Split: Models were trained on training set, a validation set, and a test set.</a:t>
            </a:r>
          </a:p>
          <a:p>
            <a:pPr marL="407403" lvl="1" indent="-203701" algn="l">
              <a:lnSpc>
                <a:spcPts val="2604"/>
              </a:lnSpc>
              <a:buFont typeface="Arial"/>
              <a:buChar char="•"/>
            </a:pPr>
            <a:r>
              <a:rPr lang="en-US" sz="1886" spc="184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Metrics: Rigorous comparison using Accuracy, Precision, Recall, and F1-Score to determine the superior model.</a:t>
            </a:r>
          </a:p>
          <a:p>
            <a:pPr algn="l">
              <a:lnSpc>
                <a:spcPts val="2604"/>
              </a:lnSpc>
            </a:pPr>
            <a:endParaRPr lang="en-US" sz="1886" spc="184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 rot="5400000">
            <a:off x="8617644" y="-6520431"/>
            <a:ext cx="1088513" cy="18288000"/>
            <a:chOff x="0" y="0"/>
            <a:chExt cx="286687" cy="48165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6687" cy="4816592"/>
            </a:xfrm>
            <a:custGeom>
              <a:avLst/>
              <a:gdLst/>
              <a:ahLst/>
              <a:cxnLst/>
              <a:rect l="l" t="t" r="r" b="b"/>
              <a:pathLst>
                <a:path w="286687" h="4816592">
                  <a:moveTo>
                    <a:pt x="0" y="0"/>
                  </a:moveTo>
                  <a:lnTo>
                    <a:pt x="286687" y="0"/>
                  </a:lnTo>
                  <a:lnTo>
                    <a:pt x="286687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696969">
                    <a:alpha val="72000"/>
                  </a:srgbClr>
                </a:gs>
                <a:gs pos="33333">
                  <a:srgbClr val="B4B4B4">
                    <a:alpha val="82500"/>
                  </a:srgbClr>
                </a:gs>
                <a:gs pos="66667">
                  <a:srgbClr val="EEEEEE">
                    <a:alpha val="70500"/>
                  </a:srgbClr>
                </a:gs>
                <a:gs pos="100000">
                  <a:srgbClr val="FBFBFB">
                    <a:alpha val="22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286687" cy="4835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737738" y="-2880337"/>
            <a:ext cx="19289217" cy="4959650"/>
          </a:xfrm>
          <a:custGeom>
            <a:avLst/>
            <a:gdLst/>
            <a:ahLst/>
            <a:cxnLst/>
            <a:rect l="l" t="t" r="r" b="b"/>
            <a:pathLst>
              <a:path w="19289217" h="4959650">
                <a:moveTo>
                  <a:pt x="0" y="0"/>
                </a:moveTo>
                <a:lnTo>
                  <a:pt x="19289217" y="0"/>
                </a:lnTo>
                <a:lnTo>
                  <a:pt x="19289217" y="4959650"/>
                </a:lnTo>
                <a:lnTo>
                  <a:pt x="0" y="49596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5952" b="-63167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559819" y="1357867"/>
            <a:ext cx="9168362" cy="3438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774"/>
              </a:lnSpc>
            </a:pPr>
            <a:r>
              <a:rPr lang="en-US" sz="9981" spc="7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 EXPECTED OUTCOME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596189" y="5124450"/>
            <a:ext cx="11512458" cy="3892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45"/>
              </a:lnSpc>
              <a:spcBef>
                <a:spcPct val="0"/>
              </a:spcBef>
            </a:pPr>
            <a:r>
              <a:rPr lang="en-US" sz="2650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Tangible Deliverables:</a:t>
            </a:r>
          </a:p>
          <a:p>
            <a:pPr marL="507382" lvl="1" indent="-253691" algn="l">
              <a:lnSpc>
                <a:spcPts val="3055"/>
              </a:lnSpc>
              <a:buFont typeface="Arial"/>
              <a:buChar char="•"/>
            </a:pPr>
            <a:r>
              <a:rPr lang="en-US" sz="23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A fine-tuned BERT model that accurately classifies sentiment in JRU's mixed-language feedback.</a:t>
            </a:r>
          </a:p>
          <a:p>
            <a:pPr marL="507382" lvl="1" indent="-253691" algn="l">
              <a:lnSpc>
                <a:spcPts val="3055"/>
              </a:lnSpc>
              <a:buFont typeface="Arial"/>
              <a:buChar char="•"/>
            </a:pPr>
            <a:r>
              <a:rPr lang="en-US" sz="23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An annotated dataset of 3,043 comments for future research.</a:t>
            </a:r>
          </a:p>
          <a:p>
            <a:pPr algn="l">
              <a:lnSpc>
                <a:spcPts val="3055"/>
              </a:lnSpc>
              <a:spcBef>
                <a:spcPct val="0"/>
              </a:spcBef>
            </a:pPr>
            <a:endParaRPr lang="en-US" sz="235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3445"/>
              </a:lnSpc>
              <a:spcBef>
                <a:spcPct val="0"/>
              </a:spcBef>
            </a:pPr>
            <a:r>
              <a:rPr lang="en-US" sz="2650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Strategic Contribution:</a:t>
            </a:r>
          </a:p>
          <a:p>
            <a:pPr marL="507382" lvl="1" indent="-253691" algn="l">
              <a:lnSpc>
                <a:spcPts val="3055"/>
              </a:lnSpc>
              <a:buFont typeface="Arial"/>
              <a:buChar char="•"/>
            </a:pPr>
            <a:r>
              <a:rPr lang="en-US" sz="23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A proof-of-concept and IEEE report demonstrating that automating feedback analysis is viable at JRU.</a:t>
            </a:r>
          </a:p>
          <a:p>
            <a:pPr marL="507382" lvl="1" indent="-253691" algn="l">
              <a:lnSpc>
                <a:spcPts val="3055"/>
              </a:lnSpc>
              <a:buFont typeface="Arial"/>
              <a:buChar char="•"/>
            </a:pPr>
            <a:r>
              <a:rPr lang="en-US" sz="235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A clear foundation for the university to adopt a more agile, data-informed approach to institutional improvement.</a:t>
            </a:r>
          </a:p>
        </p:txBody>
      </p:sp>
    </p:spTree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1953098"/>
          </a:xfrm>
          <a:custGeom>
            <a:avLst/>
            <a:gdLst/>
            <a:ahLst/>
            <a:cxnLst/>
            <a:rect l="l" t="t" r="r" b="b"/>
            <a:pathLst>
              <a:path w="18288000" h="11953098">
                <a:moveTo>
                  <a:pt x="0" y="0"/>
                </a:moveTo>
                <a:lnTo>
                  <a:pt x="18288000" y="0"/>
                </a:lnTo>
                <a:lnTo>
                  <a:pt x="18288000" y="11953098"/>
                </a:lnTo>
                <a:lnTo>
                  <a:pt x="0" y="119530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67" b="-96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491475" y="6921687"/>
            <a:ext cx="2967096" cy="7555939"/>
            <a:chOff x="0" y="0"/>
            <a:chExt cx="781457" cy="199004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81457" cy="1990042"/>
            </a:xfrm>
            <a:custGeom>
              <a:avLst/>
              <a:gdLst/>
              <a:ahLst/>
              <a:cxnLst/>
              <a:rect l="l" t="t" r="r" b="b"/>
              <a:pathLst>
                <a:path w="781457" h="1990042">
                  <a:moveTo>
                    <a:pt x="65231" y="0"/>
                  </a:moveTo>
                  <a:lnTo>
                    <a:pt x="716226" y="0"/>
                  </a:lnTo>
                  <a:cubicBezTo>
                    <a:pt x="752252" y="0"/>
                    <a:pt x="781457" y="29205"/>
                    <a:pt x="781457" y="65231"/>
                  </a:cubicBezTo>
                  <a:lnTo>
                    <a:pt x="781457" y="1924810"/>
                  </a:lnTo>
                  <a:cubicBezTo>
                    <a:pt x="781457" y="1960836"/>
                    <a:pt x="752252" y="1990042"/>
                    <a:pt x="716226" y="1990042"/>
                  </a:cubicBezTo>
                  <a:lnTo>
                    <a:pt x="65231" y="1990042"/>
                  </a:lnTo>
                  <a:cubicBezTo>
                    <a:pt x="29205" y="1990042"/>
                    <a:pt x="0" y="1960836"/>
                    <a:pt x="0" y="1924810"/>
                  </a:cubicBezTo>
                  <a:lnTo>
                    <a:pt x="0" y="65231"/>
                  </a:lnTo>
                  <a:cubicBezTo>
                    <a:pt x="0" y="29205"/>
                    <a:pt x="29205" y="0"/>
                    <a:pt x="65231" y="0"/>
                  </a:cubicBezTo>
                  <a:close/>
                </a:path>
              </a:pathLst>
            </a:custGeom>
            <a:solidFill>
              <a:srgbClr val="9EC2F4">
                <a:alpha val="86667"/>
              </a:srgbClr>
            </a:solidFill>
            <a:ln cap="rnd">
              <a:noFill/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781457" cy="20090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153758" y="5976549"/>
            <a:ext cx="3765364" cy="8349554"/>
            <a:chOff x="0" y="0"/>
            <a:chExt cx="991701" cy="219906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91701" cy="2199060"/>
            </a:xfrm>
            <a:custGeom>
              <a:avLst/>
              <a:gdLst/>
              <a:ahLst/>
              <a:cxnLst/>
              <a:rect l="l" t="t" r="r" b="b"/>
              <a:pathLst>
                <a:path w="991701" h="2199060">
                  <a:moveTo>
                    <a:pt x="51402" y="0"/>
                  </a:moveTo>
                  <a:lnTo>
                    <a:pt x="940299" y="0"/>
                  </a:lnTo>
                  <a:cubicBezTo>
                    <a:pt x="968687" y="0"/>
                    <a:pt x="991701" y="23014"/>
                    <a:pt x="991701" y="51402"/>
                  </a:cubicBezTo>
                  <a:lnTo>
                    <a:pt x="991701" y="2147657"/>
                  </a:lnTo>
                  <a:cubicBezTo>
                    <a:pt x="991701" y="2161290"/>
                    <a:pt x="986285" y="2174364"/>
                    <a:pt x="976645" y="2184004"/>
                  </a:cubicBezTo>
                  <a:cubicBezTo>
                    <a:pt x="967006" y="2193644"/>
                    <a:pt x="953931" y="2199060"/>
                    <a:pt x="940299" y="2199060"/>
                  </a:cubicBezTo>
                  <a:lnTo>
                    <a:pt x="51402" y="2199060"/>
                  </a:lnTo>
                  <a:cubicBezTo>
                    <a:pt x="37769" y="2199060"/>
                    <a:pt x="24695" y="2193644"/>
                    <a:pt x="15055" y="2184004"/>
                  </a:cubicBezTo>
                  <a:cubicBezTo>
                    <a:pt x="5416" y="2174364"/>
                    <a:pt x="0" y="2161290"/>
                    <a:pt x="0" y="2147657"/>
                  </a:cubicBezTo>
                  <a:lnTo>
                    <a:pt x="0" y="51402"/>
                  </a:lnTo>
                  <a:cubicBezTo>
                    <a:pt x="0" y="37769"/>
                    <a:pt x="5416" y="24695"/>
                    <a:pt x="15055" y="15055"/>
                  </a:cubicBezTo>
                  <a:cubicBezTo>
                    <a:pt x="24695" y="5416"/>
                    <a:pt x="37769" y="0"/>
                    <a:pt x="51402" y="0"/>
                  </a:cubicBezTo>
                  <a:close/>
                </a:path>
              </a:pathLst>
            </a:custGeom>
            <a:solidFill>
              <a:srgbClr val="95DE9B">
                <a:alpha val="86667"/>
              </a:srgbClr>
            </a:solidFill>
            <a:ln cap="rnd">
              <a:noFill/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991701" cy="22181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4435962" y="4348544"/>
            <a:ext cx="3276437" cy="7324563"/>
            <a:chOff x="0" y="0"/>
            <a:chExt cx="862930" cy="192910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62930" cy="1929103"/>
            </a:xfrm>
            <a:custGeom>
              <a:avLst/>
              <a:gdLst/>
              <a:ahLst/>
              <a:cxnLst/>
              <a:rect l="l" t="t" r="r" b="b"/>
              <a:pathLst>
                <a:path w="862930" h="1929103">
                  <a:moveTo>
                    <a:pt x="59073" y="0"/>
                  </a:moveTo>
                  <a:lnTo>
                    <a:pt x="803857" y="0"/>
                  </a:lnTo>
                  <a:cubicBezTo>
                    <a:pt x="836482" y="0"/>
                    <a:pt x="862930" y="26448"/>
                    <a:pt x="862930" y="59073"/>
                  </a:cubicBezTo>
                  <a:lnTo>
                    <a:pt x="862930" y="1870030"/>
                  </a:lnTo>
                  <a:cubicBezTo>
                    <a:pt x="862930" y="1902655"/>
                    <a:pt x="836482" y="1929103"/>
                    <a:pt x="803857" y="1929103"/>
                  </a:cubicBezTo>
                  <a:lnTo>
                    <a:pt x="59073" y="1929103"/>
                  </a:lnTo>
                  <a:cubicBezTo>
                    <a:pt x="26448" y="1929103"/>
                    <a:pt x="0" y="1902655"/>
                    <a:pt x="0" y="1870030"/>
                  </a:cubicBezTo>
                  <a:lnTo>
                    <a:pt x="0" y="59073"/>
                  </a:lnTo>
                  <a:cubicBezTo>
                    <a:pt x="0" y="26448"/>
                    <a:pt x="26448" y="0"/>
                    <a:pt x="59073" y="0"/>
                  </a:cubicBezTo>
                  <a:close/>
                </a:path>
              </a:pathLst>
            </a:custGeom>
            <a:solidFill>
              <a:srgbClr val="F9B082">
                <a:alpha val="86667"/>
              </a:srgbClr>
            </a:solidFill>
            <a:ln cap="rnd">
              <a:noFill/>
              <a:prstDash val="solid"/>
              <a:round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862930" cy="19481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1617750" y="6365840"/>
            <a:ext cx="837381" cy="806930"/>
          </a:xfrm>
          <a:custGeom>
            <a:avLst/>
            <a:gdLst/>
            <a:ahLst/>
            <a:cxnLst/>
            <a:rect l="l" t="t" r="r" b="b"/>
            <a:pathLst>
              <a:path w="837381" h="806930">
                <a:moveTo>
                  <a:pt x="0" y="0"/>
                </a:moveTo>
                <a:lnTo>
                  <a:pt x="837381" y="0"/>
                </a:lnTo>
                <a:lnTo>
                  <a:pt x="837381" y="806930"/>
                </a:lnTo>
                <a:lnTo>
                  <a:pt x="0" y="8069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7598566" y="7246799"/>
            <a:ext cx="752914" cy="764027"/>
          </a:xfrm>
          <a:custGeom>
            <a:avLst/>
            <a:gdLst/>
            <a:ahLst/>
            <a:cxnLst/>
            <a:rect l="l" t="t" r="r" b="b"/>
            <a:pathLst>
              <a:path w="752914" h="764027">
                <a:moveTo>
                  <a:pt x="0" y="0"/>
                </a:moveTo>
                <a:lnTo>
                  <a:pt x="752914" y="0"/>
                </a:lnTo>
                <a:lnTo>
                  <a:pt x="752914" y="764026"/>
                </a:lnTo>
                <a:lnTo>
                  <a:pt x="0" y="7640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5552576" y="4847174"/>
            <a:ext cx="1043208" cy="1029931"/>
          </a:xfrm>
          <a:custGeom>
            <a:avLst/>
            <a:gdLst/>
            <a:ahLst/>
            <a:cxnLst/>
            <a:rect l="l" t="t" r="r" b="b"/>
            <a:pathLst>
              <a:path w="1043208" h="1029931">
                <a:moveTo>
                  <a:pt x="0" y="0"/>
                </a:moveTo>
                <a:lnTo>
                  <a:pt x="1043208" y="0"/>
                </a:lnTo>
                <a:lnTo>
                  <a:pt x="1043208" y="1029930"/>
                </a:lnTo>
                <a:lnTo>
                  <a:pt x="0" y="102993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0" y="0"/>
            <a:ext cx="9220308" cy="5693540"/>
          </a:xfrm>
          <a:custGeom>
            <a:avLst/>
            <a:gdLst/>
            <a:ahLst/>
            <a:cxnLst/>
            <a:rect l="l" t="t" r="r" b="b"/>
            <a:pathLst>
              <a:path w="9220308" h="5693540">
                <a:moveTo>
                  <a:pt x="0" y="0"/>
                </a:moveTo>
                <a:lnTo>
                  <a:pt x="9220308" y="0"/>
                </a:lnTo>
                <a:lnTo>
                  <a:pt x="9220308" y="5693540"/>
                </a:lnTo>
                <a:lnTo>
                  <a:pt x="0" y="569354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6784167" y="8104323"/>
            <a:ext cx="2436141" cy="2047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2756" lvl="1" indent="-181378" algn="l">
              <a:lnSpc>
                <a:spcPts val="2318"/>
              </a:lnSpc>
              <a:buFont typeface="Arial"/>
              <a:buChar char="•"/>
            </a:pPr>
            <a:r>
              <a:rPr lang="en-US" sz="1680" b="1" spc="23">
                <a:solidFill>
                  <a:srgbClr val="04050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Weeks 1–2: </a:t>
            </a:r>
            <a:r>
              <a:rPr lang="en-US" sz="1680" spc="23">
                <a:solidFill>
                  <a:srgbClr val="040506"/>
                </a:solidFill>
                <a:latin typeface="Montserrat"/>
                <a:ea typeface="Montserrat"/>
                <a:cs typeface="Montserrat"/>
                <a:sym typeface="Montserrat"/>
              </a:rPr>
              <a:t>Data Preparation</a:t>
            </a:r>
          </a:p>
          <a:p>
            <a:pPr marL="362756" lvl="1" indent="-181378" algn="l">
              <a:lnSpc>
                <a:spcPts val="2318"/>
              </a:lnSpc>
              <a:buFont typeface="Arial"/>
              <a:buChar char="•"/>
            </a:pPr>
            <a:r>
              <a:rPr lang="en-US" sz="1680" spc="23">
                <a:solidFill>
                  <a:srgbClr val="040506"/>
                </a:solidFill>
                <a:latin typeface="Montserrat"/>
                <a:ea typeface="Montserrat"/>
                <a:cs typeface="Montserrat"/>
                <a:sym typeface="Montserrat"/>
              </a:rPr>
              <a:t>Data collection, annotation, exploration, and preprocessing.</a:t>
            </a:r>
          </a:p>
          <a:p>
            <a:pPr algn="l">
              <a:lnSpc>
                <a:spcPts val="2318"/>
              </a:lnSpc>
            </a:pPr>
            <a:endParaRPr lang="en-US" sz="1680" spc="23">
              <a:solidFill>
                <a:srgbClr val="04050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571263" y="7350467"/>
            <a:ext cx="2930353" cy="29365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5456" lvl="1" indent="-182728" algn="l">
              <a:lnSpc>
                <a:spcPts val="2335"/>
              </a:lnSpc>
              <a:buFont typeface="Arial"/>
              <a:buChar char="•"/>
            </a:pPr>
            <a:r>
              <a:rPr lang="en-US" sz="1692" b="1" spc="23">
                <a:solidFill>
                  <a:srgbClr val="04050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Weeks 3–4: </a:t>
            </a:r>
            <a:r>
              <a:rPr lang="en-US" sz="1692" spc="23">
                <a:solidFill>
                  <a:srgbClr val="040506"/>
                </a:solidFill>
                <a:latin typeface="Montserrat"/>
                <a:ea typeface="Montserrat"/>
                <a:cs typeface="Montserrat"/>
                <a:sym typeface="Montserrat"/>
              </a:rPr>
              <a:t>Modeling and Evaluation</a:t>
            </a:r>
          </a:p>
          <a:p>
            <a:pPr marL="365456" lvl="1" indent="-182728" algn="l">
              <a:lnSpc>
                <a:spcPts val="2335"/>
              </a:lnSpc>
              <a:buFont typeface="Arial"/>
              <a:buChar char="•"/>
            </a:pPr>
            <a:r>
              <a:rPr lang="en-US" sz="1692" spc="23">
                <a:solidFill>
                  <a:srgbClr val="040506"/>
                </a:solidFill>
                <a:latin typeface="Montserrat"/>
                <a:ea typeface="Montserrat"/>
                <a:cs typeface="Montserrat"/>
                <a:sym typeface="Montserrat"/>
              </a:rPr>
              <a:t>Implementation, training, and fine-tuning of all three models.</a:t>
            </a:r>
          </a:p>
          <a:p>
            <a:pPr marL="365456" lvl="1" indent="-182728" algn="l">
              <a:lnSpc>
                <a:spcPts val="2335"/>
              </a:lnSpc>
              <a:buFont typeface="Arial"/>
              <a:buChar char="•"/>
            </a:pPr>
            <a:r>
              <a:rPr lang="en-US" sz="1692" spc="23">
                <a:solidFill>
                  <a:srgbClr val="040506"/>
                </a:solidFill>
                <a:latin typeface="Montserrat"/>
                <a:ea typeface="Montserrat"/>
                <a:cs typeface="Montserrat"/>
                <a:sym typeface="Montserrat"/>
              </a:rPr>
              <a:t>Comparative evaluation on the test set.</a:t>
            </a:r>
          </a:p>
          <a:p>
            <a:pPr marL="0" lvl="0" indent="0" algn="l">
              <a:lnSpc>
                <a:spcPts val="2335"/>
              </a:lnSpc>
              <a:spcBef>
                <a:spcPct val="0"/>
              </a:spcBef>
            </a:pPr>
            <a:endParaRPr lang="en-US" sz="1692" spc="23">
              <a:solidFill>
                <a:srgbClr val="04050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4928880" y="6337265"/>
            <a:ext cx="2290599" cy="3318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79997" lvl="1" indent="-189998" algn="l">
              <a:lnSpc>
                <a:spcPts val="2428"/>
              </a:lnSpc>
              <a:buFont typeface="Arial"/>
              <a:buChar char="•"/>
            </a:pPr>
            <a:r>
              <a:rPr lang="en-US" sz="1760" b="1" spc="24">
                <a:solidFill>
                  <a:srgbClr val="04050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Week 5:</a:t>
            </a:r>
            <a:r>
              <a:rPr lang="en-US" sz="1760" spc="24">
                <a:solidFill>
                  <a:srgbClr val="040506"/>
                </a:solidFill>
                <a:latin typeface="Montserrat"/>
                <a:ea typeface="Montserrat"/>
                <a:cs typeface="Montserrat"/>
                <a:sym typeface="Montserrat"/>
              </a:rPr>
              <a:t> Finalization</a:t>
            </a:r>
          </a:p>
          <a:p>
            <a:pPr marL="379997" lvl="1" indent="-189998" algn="l">
              <a:lnSpc>
                <a:spcPts val="2428"/>
              </a:lnSpc>
              <a:buFont typeface="Arial"/>
              <a:buChar char="•"/>
            </a:pPr>
            <a:r>
              <a:rPr lang="en-US" sz="1760" spc="24">
                <a:solidFill>
                  <a:srgbClr val="040506"/>
                </a:solidFill>
                <a:latin typeface="Montserrat"/>
                <a:ea typeface="Montserrat"/>
                <a:cs typeface="Montserrat"/>
                <a:sym typeface="Montserrat"/>
              </a:rPr>
              <a:t>Final testing, documentation, and report writing.</a:t>
            </a:r>
          </a:p>
          <a:p>
            <a:pPr marL="379997" lvl="1" indent="-189998" algn="l">
              <a:lnSpc>
                <a:spcPts val="2428"/>
              </a:lnSpc>
              <a:buFont typeface="Arial"/>
              <a:buChar char="•"/>
            </a:pPr>
            <a:r>
              <a:rPr lang="en-US" sz="1760" spc="24">
                <a:solidFill>
                  <a:srgbClr val="040506"/>
                </a:solidFill>
                <a:latin typeface="Montserrat"/>
                <a:ea typeface="Montserrat"/>
                <a:cs typeface="Montserrat"/>
                <a:sym typeface="Montserrat"/>
              </a:rPr>
              <a:t>Preparation of the final presentation and demo.</a:t>
            </a:r>
          </a:p>
          <a:p>
            <a:pPr algn="l">
              <a:lnSpc>
                <a:spcPts val="2428"/>
              </a:lnSpc>
            </a:pPr>
            <a:endParaRPr lang="en-US" sz="1760" spc="24">
              <a:solidFill>
                <a:srgbClr val="04050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6A27A569C432458BD554D7E3D36830" ma:contentTypeVersion="3" ma:contentTypeDescription="Create a new document." ma:contentTypeScope="" ma:versionID="b9760cdc858042f8818be33186a0cfe7">
  <xsd:schema xmlns:xsd="http://www.w3.org/2001/XMLSchema" xmlns:xs="http://www.w3.org/2001/XMLSchema" xmlns:p="http://schemas.microsoft.com/office/2006/metadata/properties" xmlns:ns2="17df5e28-5025-4976-b88f-9ad41a0ce95f" targetNamespace="http://schemas.microsoft.com/office/2006/metadata/properties" ma:root="true" ma:fieldsID="d5fc8bd066069af82de457c3619f99ce" ns2:_="">
    <xsd:import namespace="17df5e28-5025-4976-b88f-9ad41a0ce95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7df5e28-5025-4976-b88f-9ad41a0ce95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DE5125C-F9BF-45F4-976B-CD84AB7A94D9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2D37AF22-A9AD-4F3E-8EE6-396AB14D3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B2C6CD8-70D0-49D4-A157-867163BCBB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7df5e28-5025-4976-b88f-9ad41a0ce95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ITE 4</dc:title>
  <cp:revision>3</cp:revision>
  <dcterms:created xsi:type="dcterms:W3CDTF">2006-08-16T00:00:00Z</dcterms:created>
  <dcterms:modified xsi:type="dcterms:W3CDTF">2025-10-23T03:23:48Z</dcterms:modified>
  <dc:identifier>DAG2ga_eOb4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0x010100C66A27A569C432458BD554D7E3D36830</vt:lpwstr>
  </property>
</Properties>
</file>

<file path=docProps/thumbnail.jpeg>
</file>